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notesMasterIdLst>
    <p:notesMasterId r:id="rId27"/>
  </p:notesMasterIdLst>
  <p:sldIdLst>
    <p:sldId id="263" r:id="rId9"/>
    <p:sldId id="281" r:id="rId10"/>
    <p:sldId id="305" r:id="rId11"/>
    <p:sldId id="265" r:id="rId12"/>
    <p:sldId id="315" r:id="rId13"/>
    <p:sldId id="314" r:id="rId14"/>
    <p:sldId id="298" r:id="rId15"/>
    <p:sldId id="267" r:id="rId16"/>
    <p:sldId id="297" r:id="rId17"/>
    <p:sldId id="291" r:id="rId18"/>
    <p:sldId id="292" r:id="rId19"/>
    <p:sldId id="294" r:id="rId20"/>
    <p:sldId id="308" r:id="rId21"/>
    <p:sldId id="309" r:id="rId22"/>
    <p:sldId id="319" r:id="rId23"/>
    <p:sldId id="310" r:id="rId24"/>
    <p:sldId id="316" r:id="rId25"/>
    <p:sldId id="31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F07E4-5375-4AD3-9C85-7E8F47919711}" v="408" dt="2024-05-25T18:38:25.573"/>
    <p1510:client id="{F2016BD8-A25D-4BE9-BBF8-6EB8FAC29243}" v="4" dt="2024-05-26T17:53:2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2" autoAdjust="0"/>
    <p:restoredTop sz="94660"/>
  </p:normalViewPr>
  <p:slideViewPr>
    <p:cSldViewPr>
      <p:cViewPr varScale="1">
        <p:scale>
          <a:sx n="134" d="100"/>
          <a:sy n="134" d="100"/>
        </p:scale>
        <p:origin x="96" y="616"/>
      </p:cViewPr>
      <p:guideLst>
        <p:guide orient="horz" pos="2160"/>
        <p:guide pos="2880"/>
      </p:guideLst>
    </p:cSldViewPr>
  </p:slideViewPr>
  <p:notesTextViewPr>
    <p:cViewPr>
      <p:scale>
        <a:sx n="1" d="1"/>
        <a:sy n="1" d="1"/>
      </p:scale>
      <p:origin x="0" y="0"/>
    </p:cViewPr>
  </p:notesTextViewPr>
  <p:sorterViewPr>
    <p:cViewPr>
      <p:scale>
        <a:sx n="153" d="100"/>
        <a:sy n="15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Tregenza" userId="5d2f566a-5de6-41ae-951e-226264af6cd6" providerId="ADAL" clId="{F2016BD8-A25D-4BE9-BBF8-6EB8FAC29243}"/>
    <pc:docChg chg="undo custSel delSld modSld sldOrd">
      <pc:chgData name="Nick Tregenza" userId="5d2f566a-5de6-41ae-951e-226264af6cd6" providerId="ADAL" clId="{F2016BD8-A25D-4BE9-BBF8-6EB8FAC29243}" dt="2024-05-26T18:03:56.458" v="122" actId="115"/>
      <pc:docMkLst>
        <pc:docMk/>
      </pc:docMkLst>
      <pc:sldChg chg="addSp modSp del mod">
        <pc:chgData name="Nick Tregenza" userId="5d2f566a-5de6-41ae-951e-226264af6cd6" providerId="ADAL" clId="{F2016BD8-A25D-4BE9-BBF8-6EB8FAC29243}" dt="2024-05-25T20:24:01.770" v="14" actId="47"/>
        <pc:sldMkLst>
          <pc:docMk/>
          <pc:sldMk cId="160836322" sldId="256"/>
        </pc:sldMkLst>
        <pc:picChg chg="add mod">
          <ac:chgData name="Nick Tregenza" userId="5d2f566a-5de6-41ae-951e-226264af6cd6" providerId="ADAL" clId="{F2016BD8-A25D-4BE9-BBF8-6EB8FAC29243}" dt="2024-05-25T20:22:10.141" v="10"/>
          <ac:picMkLst>
            <pc:docMk/>
            <pc:sldMk cId="160836322" sldId="256"/>
            <ac:picMk id="6" creationId="{31A9F879-6BB8-62D2-7036-68F30425FFB3}"/>
          </ac:picMkLst>
        </pc:picChg>
        <pc:picChg chg="add mod">
          <ac:chgData name="Nick Tregenza" userId="5d2f566a-5de6-41ae-951e-226264af6cd6" providerId="ADAL" clId="{F2016BD8-A25D-4BE9-BBF8-6EB8FAC29243}" dt="2024-05-25T20:22:10.141" v="10"/>
          <ac:picMkLst>
            <pc:docMk/>
            <pc:sldMk cId="160836322" sldId="256"/>
            <ac:picMk id="8" creationId="{01C59D81-D1C2-BFBD-B788-34CD79EA9E94}"/>
          </ac:picMkLst>
        </pc:picChg>
        <pc:picChg chg="add mod">
          <ac:chgData name="Nick Tregenza" userId="5d2f566a-5de6-41ae-951e-226264af6cd6" providerId="ADAL" clId="{F2016BD8-A25D-4BE9-BBF8-6EB8FAC29243}" dt="2024-05-25T20:22:10.141" v="10"/>
          <ac:picMkLst>
            <pc:docMk/>
            <pc:sldMk cId="160836322" sldId="256"/>
            <ac:picMk id="10" creationId="{B88E44F5-2B7D-A304-1DA4-2C8C71987193}"/>
          </ac:picMkLst>
        </pc:picChg>
        <pc:picChg chg="add mod">
          <ac:chgData name="Nick Tregenza" userId="5d2f566a-5de6-41ae-951e-226264af6cd6" providerId="ADAL" clId="{F2016BD8-A25D-4BE9-BBF8-6EB8FAC29243}" dt="2024-05-25T20:22:10.141" v="10"/>
          <ac:picMkLst>
            <pc:docMk/>
            <pc:sldMk cId="160836322" sldId="256"/>
            <ac:picMk id="12" creationId="{863FD724-6A0C-E91B-9341-0D634018F08F}"/>
          </ac:picMkLst>
        </pc:picChg>
      </pc:sldChg>
      <pc:sldChg chg="modSp mod ord">
        <pc:chgData name="Nick Tregenza" userId="5d2f566a-5de6-41ae-951e-226264af6cd6" providerId="ADAL" clId="{F2016BD8-A25D-4BE9-BBF8-6EB8FAC29243}" dt="2024-05-25T20:25:16.719" v="18" actId="6549"/>
        <pc:sldMkLst>
          <pc:docMk/>
          <pc:sldMk cId="3307052662" sldId="263"/>
        </pc:sldMkLst>
        <pc:spChg chg="mod">
          <ac:chgData name="Nick Tregenza" userId="5d2f566a-5de6-41ae-951e-226264af6cd6" providerId="ADAL" clId="{F2016BD8-A25D-4BE9-BBF8-6EB8FAC29243}" dt="2024-05-25T20:23:47.952" v="13" actId="1076"/>
          <ac:spMkLst>
            <pc:docMk/>
            <pc:sldMk cId="3307052662" sldId="263"/>
            <ac:spMk id="2" creationId="{253996CD-C829-56B3-94D2-816AD4E69629}"/>
          </ac:spMkLst>
        </pc:spChg>
        <pc:spChg chg="mod">
          <ac:chgData name="Nick Tregenza" userId="5d2f566a-5de6-41ae-951e-226264af6cd6" providerId="ADAL" clId="{F2016BD8-A25D-4BE9-BBF8-6EB8FAC29243}" dt="2024-05-25T20:25:16.719" v="18" actId="6549"/>
          <ac:spMkLst>
            <pc:docMk/>
            <pc:sldMk cId="3307052662" sldId="263"/>
            <ac:spMk id="6" creationId="{6CA53D54-6227-169D-4946-FD3633F21E0C}"/>
          </ac:spMkLst>
        </pc:spChg>
      </pc:sldChg>
      <pc:sldChg chg="modSp mod">
        <pc:chgData name="Nick Tregenza" userId="5d2f566a-5de6-41ae-951e-226264af6cd6" providerId="ADAL" clId="{F2016BD8-A25D-4BE9-BBF8-6EB8FAC29243}" dt="2024-05-26T18:03:56.458" v="122" actId="115"/>
        <pc:sldMkLst>
          <pc:docMk/>
          <pc:sldMk cId="3910914544" sldId="317"/>
        </pc:sldMkLst>
        <pc:spChg chg="mod">
          <ac:chgData name="Nick Tregenza" userId="5d2f566a-5de6-41ae-951e-226264af6cd6" providerId="ADAL" clId="{F2016BD8-A25D-4BE9-BBF8-6EB8FAC29243}" dt="2024-05-26T18:03:56.458" v="122" actId="115"/>
          <ac:spMkLst>
            <pc:docMk/>
            <pc:sldMk cId="3910914544" sldId="317"/>
            <ac:spMk id="2" creationId="{00000000-0000-0000-0000-000000000000}"/>
          </ac:spMkLst>
        </pc:spChg>
        <pc:picChg chg="mod">
          <ac:chgData name="Nick Tregenza" userId="5d2f566a-5de6-41ae-951e-226264af6cd6" providerId="ADAL" clId="{F2016BD8-A25D-4BE9-BBF8-6EB8FAC29243}" dt="2024-05-26T18:02:55.512" v="111" actId="1076"/>
          <ac:picMkLst>
            <pc:docMk/>
            <pc:sldMk cId="3910914544" sldId="317"/>
            <ac:picMk id="4" creationId="{E8EB3E38-54DC-7B4B-9E3D-1107AEA457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B3874-6CA2-428D-B213-2B8DAA36A2D9}" type="datetimeFigureOut">
              <a:rPr lang="en-GB" smtClean="0"/>
              <a:t>26/05/2024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2516-D83F-44B3-890B-AFA66CA49D5A}" type="slidenum">
              <a:rPr lang="en-GB" smtClean="0"/>
              <a:t>‹#›</a:t>
            </a:fld>
            <a:endParaRPr lang="en-GB"/>
          </a:p>
        </p:txBody>
      </p:sp>
    </p:spTree>
    <p:extLst>
      <p:ext uri="{BB962C8B-B14F-4D97-AF65-F5344CB8AC3E}">
        <p14:creationId xmlns:p14="http://schemas.microsoft.com/office/powerpoint/2010/main" val="115132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7C2516-D83F-44B3-890B-AFA66CA49D5A}" type="slidenum">
              <a:rPr lang="en-GB" smtClean="0"/>
              <a:t>15</a:t>
            </a:fld>
            <a:endParaRPr lang="en-GB"/>
          </a:p>
        </p:txBody>
      </p:sp>
    </p:spTree>
    <p:extLst>
      <p:ext uri="{BB962C8B-B14F-4D97-AF65-F5344CB8AC3E}">
        <p14:creationId xmlns:p14="http://schemas.microsoft.com/office/powerpoint/2010/main" val="34743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40889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6193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88420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C2AF69-A1C4-4ACD-B03D-C25BFA365D1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579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EAC5C2-4080-4AA0-A247-1624779CE4A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23434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F00D73-AA09-4DE7-9F53-A5F7D1AC975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98076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83580C-D1DA-4C25-BA97-F08C99CFF74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1652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4EDEF5F-400F-40FE-95F6-A89B17C9789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9472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91079A-AB8A-4E43-942B-79437224E92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765154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C0D03D-7F22-4109-8ED0-7A62BAF2243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2430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9B93AF-BACE-4222-BD6D-DA44082B869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17148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04913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FB197C-C8FB-4501-8C4A-AF2A3A26A52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0096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3F66CA-8218-41CC-A914-F89FEB21270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53490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09FF8-4B72-403D-8CB2-34D0114FF7A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6029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650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91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41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90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17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941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1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51969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56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55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599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50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latin typeface="Arial" panose="020B0604020202020204" pitchFamily="34" charset="0"/>
              </a:defRPr>
            </a:lvl1pPr>
          </a:lstStyle>
          <a:p>
            <a:fld id="{8D6C5670-1229-493B-B207-99910861F724}" type="datetimeFigureOut">
              <a:rPr lang="en-US" smtClean="0"/>
              <a:pPr/>
              <a:t>5/26/2024</a:t>
            </a:fld>
            <a:endParaRPr lang="en-US" dirty="0"/>
          </a:p>
        </p:txBody>
      </p:sp>
      <p:sp>
        <p:nvSpPr>
          <p:cNvPr id="5" name="Footer Placeholder 4"/>
          <p:cNvSpPr>
            <a:spLocks noGrp="1"/>
          </p:cNvSpPr>
          <p:nvPr>
            <p:ph type="ftr" sz="quarter" idx="11"/>
          </p:nvPr>
        </p:nvSpPr>
        <p:spPr/>
        <p:txBody>
          <a:bodyPr/>
          <a:lstStyle>
            <a:lvl1pPr>
              <a:defRPr baseline="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1574304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79088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89668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1214245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6C5670-1229-493B-B207-99910861F724}"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1091393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6C5670-1229-493B-B207-99910861F724}"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95336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1152598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5670-1229-493B-B207-99910861F724}"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584564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4138605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185024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766886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C5670-1229-493B-B207-99910861F724}"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242279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294-E4F8-15CD-08E2-AABF6DC482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87CD13A-7252-C66B-F6CF-0D2815CB33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2F2C72-7B58-9404-EDF9-C7F317455C09}"/>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F8C48B5B-B02D-F492-B3C4-88E64407E4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7DBB1B-4CC8-3B61-A71F-F39437445E93}"/>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3047393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87A7-122B-254E-C9C9-38E4203DE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54EBC0-6FCE-DB8A-3394-CA4BB10D08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2C41B4-8CBA-7DC7-F0D0-A41C2FB3AA80}"/>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28F1815A-C435-ED0D-D220-8E6E28385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CFFE2-EF27-8C17-A588-C1133ABDF0F0}"/>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2902534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2ADE-DCCE-0412-A0FA-6654E796E0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562373-2E61-4E20-477C-45779AEA16E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64A8DF-68A1-2B54-BB0B-A96553E89893}"/>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6B2836A3-0A30-6F3E-3AC5-1ECC04351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B05EC-83B6-CAC5-9DDE-C4E67EF7F80E}"/>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1806543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58F7-7397-40A7-8872-F683AD5D2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F7BEE-F568-E057-CA8E-9EB872E00AD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2D58BA-8EFE-2343-20DD-2A015E582FD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EA8452-C40B-44E5-E331-A0F7EB1F805E}"/>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6" name="Footer Placeholder 5">
            <a:extLst>
              <a:ext uri="{FF2B5EF4-FFF2-40B4-BE49-F238E27FC236}">
                <a16:creationId xmlns:a16="http://schemas.microsoft.com/office/drawing/2014/main" id="{0F97A2F7-404E-0B9F-C3E3-65DC39FE7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FEF7DF-D55B-338F-6BA6-86F093B3A8A2}"/>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933400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91BD-A2ED-D312-4FDA-5A0CA948B47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52D26E-70A1-2003-2429-BAB11113CA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A2C5591-51A4-F16C-76CA-25FE64FABE4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0A9FC6-C8EE-0C6F-06ED-CD20C1C806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2E5FEE-A000-88A2-D3EB-F391D14AFA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AC1147-2CD9-1695-C5BD-73468B618C6B}"/>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8" name="Footer Placeholder 7">
            <a:extLst>
              <a:ext uri="{FF2B5EF4-FFF2-40B4-BE49-F238E27FC236}">
                <a16:creationId xmlns:a16="http://schemas.microsoft.com/office/drawing/2014/main" id="{66D4A3FF-D7CE-ECA5-3CA8-62EAD1F5B8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9603A5-300C-287E-1A67-E801FC9EF2A5}"/>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377655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6C5670-1229-493B-B207-99910861F724}"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80296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603A-56D7-770D-5B08-FF3FA8FC3B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C8E665-3915-D3C2-7549-79A8F90843EF}"/>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4" name="Footer Placeholder 3">
            <a:extLst>
              <a:ext uri="{FF2B5EF4-FFF2-40B4-BE49-F238E27FC236}">
                <a16:creationId xmlns:a16="http://schemas.microsoft.com/office/drawing/2014/main" id="{42E568FB-A32F-C9F3-D1EF-2B6474FB0B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371987-51D6-7621-43DD-1F22CC425D96}"/>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1905435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0F4FE-6176-D15A-A338-CC365A7F98E0}"/>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3" name="Footer Placeholder 2">
            <a:extLst>
              <a:ext uri="{FF2B5EF4-FFF2-40B4-BE49-F238E27FC236}">
                <a16:creationId xmlns:a16="http://schemas.microsoft.com/office/drawing/2014/main" id="{1B56498D-6045-B35E-41AC-0BD6C3CCB2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C2A266-8EB3-5F77-857B-539823429DEC}"/>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3914965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71E6-26D8-6BED-9672-DE92B66FB3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C9387D-ED15-12C5-1DA0-4C81A1C2F4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EC484E-28EB-E226-8913-3F65F71144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8629FB-8EC1-C24A-1D47-238E4C666CCC}"/>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6" name="Footer Placeholder 5">
            <a:extLst>
              <a:ext uri="{FF2B5EF4-FFF2-40B4-BE49-F238E27FC236}">
                <a16:creationId xmlns:a16="http://schemas.microsoft.com/office/drawing/2014/main" id="{B1F206E9-F78A-02F6-0D7A-6B57DA6073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8E1B7F-E580-7FCD-8136-3BF47D9F13CF}"/>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2304773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55C9-D0F7-47F4-E7C6-F7B32B8190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367537-0B34-7872-431F-C5DB44877F5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85C1967-2FB0-7AA4-9350-0673C1BD53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76FF20-A359-18A6-DDAD-9B5206F49091}"/>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6" name="Footer Placeholder 5">
            <a:extLst>
              <a:ext uri="{FF2B5EF4-FFF2-40B4-BE49-F238E27FC236}">
                <a16:creationId xmlns:a16="http://schemas.microsoft.com/office/drawing/2014/main" id="{D5E63432-1BD0-E221-2371-85CB9728BE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D45E48-1DB7-5645-C35F-6C0295262ED5}"/>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3160842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132C-572F-DC29-79CC-9ABB79E7CC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EA69A7-5C8B-14A3-7762-EAB905D9A8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E8454-8295-BDA7-C4EA-2DC0412207E7}"/>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5C337E54-FDCD-4411-EC7C-C8E688364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8286A-2328-AD5C-541D-B5C0B3EC3732}"/>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4264264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4CB3E-F093-7E35-37D5-2D2763F4184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D89B21-3FD9-828B-E91A-3603311ED0D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1551-D43A-7236-8144-758F897B8712}"/>
              </a:ext>
            </a:extLst>
          </p:cNvPr>
          <p:cNvSpPr>
            <a:spLocks noGrp="1"/>
          </p:cNvSpPr>
          <p:nvPr>
            <p:ph type="dt" sz="half" idx="10"/>
          </p:nvPr>
        </p:nvSpPr>
        <p:spPr/>
        <p:txBody>
          <a:body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8C36746F-76BB-CAEC-8485-3BC7A59103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FB789-0CE3-34D5-66A8-6877A9D74FAD}"/>
              </a:ext>
            </a:extLst>
          </p:cNvPr>
          <p:cNvSpPr>
            <a:spLocks noGrp="1"/>
          </p:cNvSpPr>
          <p:nvPr>
            <p:ph type="sldNum" sz="quarter" idx="12"/>
          </p:nvPr>
        </p:nvSpPr>
        <p:spPr/>
        <p:txBody>
          <a:bodyPr/>
          <a:lstStyle/>
          <a:p>
            <a:fld id="{31FB7FAD-CC7E-4418-8B6B-96E8E040CBDC}" type="slidenum">
              <a:rPr lang="en-GB" smtClean="0"/>
              <a:t>‹#›</a:t>
            </a:fld>
            <a:endParaRPr lang="en-GB"/>
          </a:p>
        </p:txBody>
      </p:sp>
    </p:spTree>
    <p:extLst>
      <p:ext uri="{BB962C8B-B14F-4D97-AF65-F5344CB8AC3E}">
        <p14:creationId xmlns:p14="http://schemas.microsoft.com/office/powerpoint/2010/main" val="252616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6C5670-1229-493B-B207-99910861F724}"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66758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C5670-1229-493B-B207-99910861F724}"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37542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205090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6C5670-1229-493B-B207-99910861F724}"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A2685-77C0-4A76-A386-B42581559AD3}" type="slidenum">
              <a:rPr lang="en-US" smtClean="0"/>
              <a:t>‹#›</a:t>
            </a:fld>
            <a:endParaRPr lang="en-US"/>
          </a:p>
        </p:txBody>
      </p:sp>
    </p:spTree>
    <p:extLst>
      <p:ext uri="{BB962C8B-B14F-4D97-AF65-F5344CB8AC3E}">
        <p14:creationId xmlns:p14="http://schemas.microsoft.com/office/powerpoint/2010/main" val="365171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C5670-1229-493B-B207-99910861F724}" type="datetimeFigureOut">
              <a:rPr lang="en-US" smtClean="0"/>
              <a:t>5/26/2024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A2685-77C0-4A76-A386-B42581559AD3}" type="slidenum">
              <a:rPr lang="en-US" smtClean="0"/>
              <a:t>‹#›</a:t>
            </a:fld>
            <a:endParaRPr lang="en-US"/>
          </a:p>
        </p:txBody>
      </p:sp>
    </p:spTree>
    <p:extLst>
      <p:ext uri="{BB962C8B-B14F-4D97-AF65-F5344CB8AC3E}">
        <p14:creationId xmlns:p14="http://schemas.microsoft.com/office/powerpoint/2010/main" val="406748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E7246E1-59AE-458C-807B-CAD50095010B}" type="slidenum">
              <a:rPr lang="en-GB" altLang="en-US" smtClean="0">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2776195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BFF72-7218-4AD9-93DA-24A91A6FFD69}"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0B75-3F1D-4493-BCF3-E15337AE2F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48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C5670-1229-493B-B207-99910861F724}" type="datetimeFigureOut">
              <a:rPr lang="en-US" smtClean="0"/>
              <a:t>5/26/2024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A2685-77C0-4A76-A386-B42581559AD3}" type="slidenum">
              <a:rPr lang="en-US" smtClean="0"/>
              <a:t>‹#›</a:t>
            </a:fld>
            <a:endParaRPr lang="en-US"/>
          </a:p>
        </p:txBody>
      </p:sp>
    </p:spTree>
    <p:extLst>
      <p:ext uri="{BB962C8B-B14F-4D97-AF65-F5344CB8AC3E}">
        <p14:creationId xmlns:p14="http://schemas.microsoft.com/office/powerpoint/2010/main" val="30222139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12513-BC4B-6580-1A16-F183B2D063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9E9D78-5BF9-631F-162E-B82AE78B53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D0DAC-F86B-8260-F743-17D99D0B69F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E44633-50EF-415E-958B-BAE4DAF0D1CA}" type="datetimeFigureOut">
              <a:rPr lang="en-GB" smtClean="0"/>
              <a:t>26/05/2024</a:t>
            </a:fld>
            <a:endParaRPr lang="en-GB"/>
          </a:p>
        </p:txBody>
      </p:sp>
      <p:sp>
        <p:nvSpPr>
          <p:cNvPr id="5" name="Footer Placeholder 4">
            <a:extLst>
              <a:ext uri="{FF2B5EF4-FFF2-40B4-BE49-F238E27FC236}">
                <a16:creationId xmlns:a16="http://schemas.microsoft.com/office/drawing/2014/main" id="{B19E77A0-E5A2-A9EE-512A-56DF7E826D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835AC8-4ABE-828F-5DE6-F649588DC4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FB7FAD-CC7E-4418-8B6B-96E8E040CBDC}" type="slidenum">
              <a:rPr lang="en-GB" smtClean="0"/>
              <a:t>‹#›</a:t>
            </a:fld>
            <a:endParaRPr lang="en-GB"/>
          </a:p>
        </p:txBody>
      </p:sp>
    </p:spTree>
    <p:extLst>
      <p:ext uri="{BB962C8B-B14F-4D97-AF65-F5344CB8AC3E}">
        <p14:creationId xmlns:p14="http://schemas.microsoft.com/office/powerpoint/2010/main" val="32309693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i.org/10.1371/journal.pone.0293402"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002/ece3.8554"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A53D54-6227-169D-4946-FD3633F21E0C}"/>
              </a:ext>
            </a:extLst>
          </p:cNvPr>
          <p:cNvSpPr txBox="1"/>
          <p:nvPr/>
        </p:nvSpPr>
        <p:spPr>
          <a:xfrm>
            <a:off x="472699" y="620688"/>
            <a:ext cx="8488862" cy="5609228"/>
          </a:xfrm>
          <a:prstGeom prst="rect">
            <a:avLst/>
          </a:prstGeom>
          <a:noFill/>
        </p:spPr>
        <p:txBody>
          <a:bodyPr wrap="square" rtlCol="0">
            <a:spAutoFit/>
          </a:bodyPr>
          <a:lstStyle/>
          <a:p>
            <a:pPr defTabSz="685800">
              <a:defRPr/>
            </a:pPr>
            <a:r>
              <a:rPr lang="en-GB" sz="4050" dirty="0">
                <a:solidFill>
                  <a:srgbClr val="C8C53B"/>
                </a:solidFill>
                <a:latin typeface="Calibri" panose="020F0502020204030204"/>
              </a:rPr>
              <a:t>F-POD data </a:t>
            </a:r>
          </a:p>
          <a:p>
            <a:pPr defTabSz="685800">
              <a:defRPr/>
            </a:pPr>
            <a:endParaRPr lang="en-GB" sz="3300" dirty="0">
              <a:solidFill>
                <a:srgbClr val="C8C53B"/>
              </a:solidFill>
              <a:latin typeface="Calibri" panose="020F0502020204030204"/>
            </a:endParaRPr>
          </a:p>
          <a:p>
            <a:pPr defTabSz="685800">
              <a:defRPr/>
            </a:pPr>
            <a:endParaRPr lang="en-GB" sz="3300" dirty="0">
              <a:solidFill>
                <a:srgbClr val="C8C53B"/>
              </a:solidFill>
              <a:latin typeface="Calibri" panose="020F0502020204030204"/>
            </a:endParaRPr>
          </a:p>
          <a:p>
            <a:pPr defTabSz="685800">
              <a:defRPr/>
            </a:pPr>
            <a:endParaRPr lang="en-GB" sz="3300" dirty="0">
              <a:solidFill>
                <a:srgbClr val="C8C53B"/>
              </a:solidFill>
              <a:latin typeface="Calibri" panose="020F0502020204030204"/>
            </a:endParaRPr>
          </a:p>
          <a:p>
            <a:pPr defTabSz="685800">
              <a:defRPr/>
            </a:pPr>
            <a:endParaRPr lang="en-GB" sz="3300" dirty="0">
              <a:solidFill>
                <a:srgbClr val="C8C53B"/>
              </a:solidFill>
              <a:latin typeface="Calibri" panose="020F0502020204030204"/>
            </a:endParaRPr>
          </a:p>
          <a:p>
            <a:pPr defTabSz="685800">
              <a:defRPr/>
            </a:pPr>
            <a:endParaRPr lang="en-GB" sz="3300" dirty="0">
              <a:solidFill>
                <a:srgbClr val="C8C53B"/>
              </a:solidFill>
              <a:latin typeface="Calibri" panose="020F0502020204030204"/>
            </a:endParaRPr>
          </a:p>
          <a:p>
            <a:pPr defTabSz="685800">
              <a:defRPr/>
            </a:pPr>
            <a:endParaRPr lang="en-GB" sz="4500" dirty="0">
              <a:solidFill>
                <a:srgbClr val="C8C53B"/>
              </a:solidFill>
              <a:latin typeface="Calibri" panose="020F0502020204030204"/>
            </a:endParaRPr>
          </a:p>
          <a:p>
            <a:pPr defTabSz="685800">
              <a:defRPr/>
            </a:pPr>
            <a:endParaRPr lang="en-GB" sz="4500" dirty="0">
              <a:solidFill>
                <a:srgbClr val="C8C53B"/>
              </a:solidFill>
              <a:latin typeface="Calibri" panose="020F0502020204030204"/>
            </a:endParaRPr>
          </a:p>
          <a:p>
            <a:pPr defTabSz="685800"/>
            <a:r>
              <a:rPr lang="en-GB" sz="3600" dirty="0">
                <a:solidFill>
                  <a:srgbClr val="70AD47">
                    <a:lumMod val="20000"/>
                    <a:lumOff val="80000"/>
                  </a:srgbClr>
                </a:solidFill>
                <a:latin typeface="Calibri" panose="020F0502020204030204"/>
              </a:rPr>
              <a:t>Species, sonars, pingers, sand ...</a:t>
            </a:r>
          </a:p>
          <a:p>
            <a:pPr defTabSz="685800"/>
            <a:r>
              <a:rPr lang="en-GB" sz="2700" dirty="0">
                <a:solidFill>
                  <a:srgbClr val="70AD47">
                    <a:lumMod val="20000"/>
                    <a:lumOff val="80000"/>
                  </a:srgbClr>
                </a:solidFill>
                <a:latin typeface="Calibri" panose="020F0502020204030204"/>
              </a:rPr>
              <a:t>Can we analyse these independently?</a:t>
            </a:r>
          </a:p>
        </p:txBody>
      </p:sp>
      <p:sp>
        <p:nvSpPr>
          <p:cNvPr id="2" name="TextBox 1">
            <a:extLst>
              <a:ext uri="{FF2B5EF4-FFF2-40B4-BE49-F238E27FC236}">
                <a16:creationId xmlns:a16="http://schemas.microsoft.com/office/drawing/2014/main" id="{253996CD-C829-56B3-94D2-816AD4E69629}"/>
              </a:ext>
            </a:extLst>
          </p:cNvPr>
          <p:cNvSpPr txBox="1"/>
          <p:nvPr/>
        </p:nvSpPr>
        <p:spPr>
          <a:xfrm>
            <a:off x="6669459" y="6381328"/>
            <a:ext cx="2292102" cy="300082"/>
          </a:xfrm>
          <a:prstGeom prst="rect">
            <a:avLst/>
          </a:prstGeom>
          <a:noFill/>
        </p:spPr>
        <p:txBody>
          <a:bodyPr wrap="none" rtlCol="0">
            <a:spAutoFit/>
          </a:bodyPr>
          <a:lstStyle/>
          <a:p>
            <a:pPr defTabSz="685800">
              <a:defRPr/>
            </a:pPr>
            <a:r>
              <a:rPr lang="en-GB" sz="1350" dirty="0">
                <a:solidFill>
                  <a:prstClr val="black">
                    <a:lumMod val="50000"/>
                    <a:lumOff val="50000"/>
                  </a:prstClr>
                </a:solidFill>
                <a:latin typeface="Calibri" panose="020F0502020204030204"/>
              </a:rPr>
              <a:t>nick.tregenza@chelonia.co.uk</a:t>
            </a:r>
          </a:p>
        </p:txBody>
      </p:sp>
    </p:spTree>
    <p:extLst>
      <p:ext uri="{BB962C8B-B14F-4D97-AF65-F5344CB8AC3E}">
        <p14:creationId xmlns:p14="http://schemas.microsoft.com/office/powerpoint/2010/main" val="330705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 y="685916"/>
            <a:ext cx="9144000" cy="416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715" y="5102630"/>
            <a:ext cx="5786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All aspects of these PAMGuard detections closely match C-POD-F detections of porpoises as shown in this actual C-POD data from elsewhere, formatted similarly:</a:t>
            </a:r>
          </a:p>
        </p:txBody>
      </p:sp>
      <p:pic>
        <p:nvPicPr>
          <p:cNvPr id="2" name="Picture 1"/>
          <p:cNvPicPr>
            <a:picLocks noChangeAspect="1"/>
          </p:cNvPicPr>
          <p:nvPr/>
        </p:nvPicPr>
        <p:blipFill>
          <a:blip r:embed="rId3"/>
          <a:stretch>
            <a:fillRect/>
          </a:stretch>
        </p:blipFill>
        <p:spPr>
          <a:xfrm>
            <a:off x="105750" y="5584594"/>
            <a:ext cx="4211960" cy="1165161"/>
          </a:xfrm>
          <a:prstGeom prst="rect">
            <a:avLst/>
          </a:prstGeom>
        </p:spPr>
      </p:pic>
      <p:sp>
        <p:nvSpPr>
          <p:cNvPr id="3" name="Rectangle 2"/>
          <p:cNvSpPr/>
          <p:nvPr/>
        </p:nvSpPr>
        <p:spPr>
          <a:xfrm>
            <a:off x="-22589" y="10758"/>
            <a:ext cx="88430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Comparing the performance of C-PODs and SoundTrap/PAMGUARD.  POMA paper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038159"/>
            <a:ext cx="2239572" cy="120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67744" y="3140968"/>
            <a:ext cx="4608512" cy="1710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4850352" y="3213666"/>
            <a:ext cx="20259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Wigner plot shows a slight frequency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downsweep</a:t>
            </a:r>
            <a:r>
              <a:rPr kumimoji="0" lang="en-GB" sz="1200" b="0" i="0" u="none" strike="noStrike" kern="1200" cap="none" spc="0" normalizeH="0" baseline="0" noProof="0" dirty="0">
                <a:ln>
                  <a:noFill/>
                </a:ln>
                <a:solidFill>
                  <a:prstClr val="black"/>
                </a:solidFill>
                <a:effectLst/>
                <a:uLnTx/>
                <a:uFillTx/>
                <a:latin typeface="Calibri"/>
                <a:ea typeface="+mn-ea"/>
                <a:cs typeface="+mn-cs"/>
              </a:rPr>
              <a:t> within the click and matches the typical C-POD-F finding: </a:t>
            </a:r>
          </a:p>
        </p:txBody>
      </p:sp>
      <p:cxnSp>
        <p:nvCxnSpPr>
          <p:cNvPr id="8" name="Straight Arrow Connector 7"/>
          <p:cNvCxnSpPr>
            <a:cxnSpLocks/>
          </p:cNvCxnSpPr>
          <p:nvPr/>
        </p:nvCxnSpPr>
        <p:spPr>
          <a:xfrm>
            <a:off x="6660232" y="4044663"/>
            <a:ext cx="828247" cy="104052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1682610"/>
            <a:ext cx="56886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amplitude plot here shows typical click train amplitude envelopes going up to 160dB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with weaker multipath clicks seen below, giving a very typical structure..        </a:t>
            </a:r>
          </a:p>
        </p:txBody>
      </p:sp>
      <p:cxnSp>
        <p:nvCxnSpPr>
          <p:cNvPr id="13" name="Straight Arrow Connector 12"/>
          <p:cNvCxnSpPr>
            <a:cxnSpLocks/>
          </p:cNvCxnSpPr>
          <p:nvPr/>
        </p:nvCxnSpPr>
        <p:spPr>
          <a:xfrm flipH="1" flipV="1">
            <a:off x="3563888" y="1052736"/>
            <a:ext cx="504056" cy="72008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2937683" y="1337405"/>
            <a:ext cx="482189" cy="69353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39752" y="3891797"/>
            <a:ext cx="2088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Typical waveform with quiet background (seen before click)</a:t>
            </a:r>
          </a:p>
        </p:txBody>
      </p:sp>
      <p:cxnSp>
        <p:nvCxnSpPr>
          <p:cNvPr id="22" name="Straight Arrow Connector 21"/>
          <p:cNvCxnSpPr>
            <a:cxnSpLocks/>
            <a:stCxn id="21" idx="1"/>
          </p:cNvCxnSpPr>
          <p:nvPr/>
        </p:nvCxnSpPr>
        <p:spPr>
          <a:xfrm flipH="1" flipV="1">
            <a:off x="1115616" y="3789041"/>
            <a:ext cx="1224136" cy="33358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903" y="338149"/>
            <a:ext cx="74888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SoundTrap /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PAMGuard</a:t>
            </a:r>
            <a:r>
              <a:rPr kumimoji="0" lang="en-GB" sz="1800" b="0" i="0" u="none" strike="noStrike" kern="1200" cap="none" spc="0" normalizeH="0" baseline="0" noProof="0" dirty="0">
                <a:ln>
                  <a:noFill/>
                </a:ln>
                <a:solidFill>
                  <a:prstClr val="black"/>
                </a:solidFill>
                <a:effectLst/>
                <a:uLnTx/>
                <a:uFillTx/>
                <a:latin typeface="Calibri"/>
                <a:ea typeface="+mn-ea"/>
                <a:cs typeface="+mn-cs"/>
              </a:rPr>
              <a:t> data  -   the good data:</a:t>
            </a:r>
          </a:p>
        </p:txBody>
      </p:sp>
      <p:sp>
        <p:nvSpPr>
          <p:cNvPr id="18" name="TextBox 17">
            <a:extLst>
              <a:ext uri="{FF2B5EF4-FFF2-40B4-BE49-F238E27FC236}">
                <a16:creationId xmlns:a16="http://schemas.microsoft.com/office/drawing/2014/main" id="{9CA2EDE4-39C3-4A56-8ACB-DACD941DF66B}"/>
              </a:ext>
            </a:extLst>
          </p:cNvPr>
          <p:cNvSpPr txBox="1"/>
          <p:nvPr/>
        </p:nvSpPr>
        <p:spPr>
          <a:xfrm>
            <a:off x="5806657" y="6380423"/>
            <a:ext cx="3363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C-POD-F captures successive wavelengths </a:t>
            </a:r>
            <a:r>
              <a:rPr lang="en-GB" sz="900" dirty="0">
                <a:solidFill>
                  <a:prstClr val="black"/>
                </a:solidFill>
                <a:latin typeface="Calibri"/>
              </a:rPr>
              <a:t>within some clicks. This graph shows the average of number of clicks from each source</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19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 y="380090"/>
            <a:ext cx="9144000" cy="415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36004" y="4631861"/>
            <a:ext cx="9071992" cy="2480328"/>
          </a:xfrm>
          <a:prstGeom prst="rect">
            <a:avLst/>
          </a:prstGeom>
        </p:spPr>
      </p:pic>
      <p:sp>
        <p:nvSpPr>
          <p:cNvPr id="5" name="Rectangle 4"/>
          <p:cNvSpPr/>
          <p:nvPr/>
        </p:nvSpPr>
        <p:spPr>
          <a:xfrm>
            <a:off x="-22589" y="10758"/>
            <a:ext cx="884305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This data from the POMA paper is very different : </a:t>
            </a:r>
            <a:r>
              <a:rPr kumimoji="0" lang="en-US" sz="1800" i="0" u="none" strike="noStrike" kern="1200" cap="none" spc="0" normalizeH="0" baseline="0" noProof="0" dirty="0">
                <a:ln>
                  <a:noFill/>
                </a:ln>
                <a:effectLst/>
                <a:uLnTx/>
                <a:uFillTx/>
                <a:latin typeface="Calibri"/>
                <a:ea typeface="+mn-ea"/>
                <a:cs typeface="+mn-cs"/>
              </a:rPr>
              <a:t>the bad data:</a:t>
            </a:r>
          </a:p>
        </p:txBody>
      </p:sp>
      <p:sp>
        <p:nvSpPr>
          <p:cNvPr id="7" name="Rectangle 6"/>
          <p:cNvSpPr/>
          <p:nvPr/>
        </p:nvSpPr>
        <p:spPr>
          <a:xfrm>
            <a:off x="2267744" y="2790387"/>
            <a:ext cx="2304256" cy="1752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49411" y="2796525"/>
            <a:ext cx="2304256" cy="1752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323528" y="4681454"/>
            <a:ext cx="7776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peak amplitude profile matches this actual C-POD data from </a:t>
            </a:r>
            <a:r>
              <a:rPr kumimoji="0" lang="en-GB" sz="1200" b="1" i="0" u="none" strike="noStrike" kern="1200" cap="none" spc="0" normalizeH="0" baseline="0" noProof="0" dirty="0">
                <a:ln>
                  <a:noFill/>
                </a:ln>
                <a:solidFill>
                  <a:prstClr val="black"/>
                </a:solidFill>
                <a:effectLst/>
                <a:uLnTx/>
                <a:uFillTx/>
                <a:latin typeface="Calibri"/>
                <a:ea typeface="+mn-ea"/>
                <a:cs typeface="+mn-cs"/>
              </a:rPr>
              <a:t>sand noise</a:t>
            </a:r>
            <a:r>
              <a:rPr kumimoji="0" lang="en-GB" sz="1200" b="0" i="0" u="none" strike="noStrike" kern="1200" cap="none" spc="0" normalizeH="0" baseline="0" noProof="0" dirty="0">
                <a:ln>
                  <a:noFill/>
                </a:ln>
                <a:solidFill>
                  <a:prstClr val="black"/>
                </a:solidFill>
                <a:effectLst/>
                <a:uLnTx/>
                <a:uFillTx/>
                <a:latin typeface="Calibri"/>
                <a:ea typeface="+mn-ea"/>
                <a:cs typeface="+mn-cs"/>
              </a:rPr>
              <a:t>. This is an example from elsewhere:</a:t>
            </a:r>
          </a:p>
        </p:txBody>
      </p:sp>
      <p:sp>
        <p:nvSpPr>
          <p:cNvPr id="12" name="TextBox 11"/>
          <p:cNvSpPr txBox="1"/>
          <p:nvPr/>
        </p:nvSpPr>
        <p:spPr>
          <a:xfrm>
            <a:off x="2915816" y="1425999"/>
            <a:ext cx="58326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This is a much-too-long weak train.  Such long weak trains are </a:t>
            </a:r>
            <a:r>
              <a:rPr kumimoji="0" lang="en-GB" sz="1400" b="0" i="1" u="none" strike="noStrike" kern="1200" cap="none" spc="0" normalizeH="0" baseline="0" noProof="0" dirty="0">
                <a:ln>
                  <a:noFill/>
                </a:ln>
                <a:solidFill>
                  <a:prstClr val="black"/>
                </a:solidFill>
                <a:effectLst/>
                <a:uLnTx/>
                <a:uFillTx/>
                <a:latin typeface="Calibri"/>
                <a:ea typeface="+mn-ea"/>
                <a:cs typeface="+mn-cs"/>
              </a:rPr>
              <a:t>very</a:t>
            </a:r>
            <a:r>
              <a:rPr kumimoji="0" lang="en-GB" sz="1400" b="0" i="0" u="none" strike="noStrike" kern="1200" cap="none" spc="0" normalizeH="0" baseline="0" noProof="0" dirty="0">
                <a:ln>
                  <a:noFill/>
                </a:ln>
                <a:solidFill>
                  <a:prstClr val="black"/>
                </a:solidFill>
                <a:effectLst/>
                <a:uLnTx/>
                <a:uFillTx/>
                <a:latin typeface="Calibri"/>
                <a:ea typeface="+mn-ea"/>
                <a:cs typeface="+mn-cs"/>
              </a:rPr>
              <a:t> rarely captured from swimming animals.  It shows: no very distinct amplitude envelopes, no clearly coherent sequences of inter-click-intervals, no distinctly weaker multipath clicks, and the click details are unlike porpoises:  </a:t>
            </a:r>
          </a:p>
        </p:txBody>
      </p:sp>
      <p:sp>
        <p:nvSpPr>
          <p:cNvPr id="13" name="TextBox 12"/>
          <p:cNvSpPr txBox="1"/>
          <p:nvPr/>
        </p:nvSpPr>
        <p:spPr>
          <a:xfrm>
            <a:off x="2339752" y="3891797"/>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poor waveform: ragged amplitude profile. Background noise at ends looks rather similar.</a:t>
            </a:r>
          </a:p>
        </p:txBody>
      </p:sp>
      <p:cxnSp>
        <p:nvCxnSpPr>
          <p:cNvPr id="14" name="Straight Arrow Connector 13"/>
          <p:cNvCxnSpPr>
            <a:cxnSpLocks/>
            <a:stCxn id="13" idx="1"/>
          </p:cNvCxnSpPr>
          <p:nvPr/>
        </p:nvCxnSpPr>
        <p:spPr>
          <a:xfrm flipH="1" flipV="1">
            <a:off x="1835696" y="4005064"/>
            <a:ext cx="504056" cy="20989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9671" y="2934823"/>
            <a:ext cx="159029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Wigner plot shows an initial rise (red) and then a slight fall (blue)  as seen in C-POD-F data from sand noise.               (see previous slide) </a:t>
            </a:r>
          </a:p>
        </p:txBody>
      </p:sp>
      <p:cxnSp>
        <p:nvCxnSpPr>
          <p:cNvPr id="18" name="Straight Arrow Connector 17"/>
          <p:cNvCxnSpPr>
            <a:cxnSpLocks/>
          </p:cNvCxnSpPr>
          <p:nvPr/>
        </p:nvCxnSpPr>
        <p:spPr>
          <a:xfrm>
            <a:off x="6588224" y="3280756"/>
            <a:ext cx="1224136" cy="386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274487B-C0C7-4331-973A-3B1F29F7B6CC}"/>
              </a:ext>
            </a:extLst>
          </p:cNvPr>
          <p:cNvSpPr txBox="1"/>
          <p:nvPr/>
        </p:nvSpPr>
        <p:spPr>
          <a:xfrm>
            <a:off x="395536" y="5987447"/>
            <a:ext cx="83529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Conclusion:  All aspects of these PAMGuard detections match C-POD-F </a:t>
            </a:r>
            <a:r>
              <a:rPr kumimoji="0" lang="en-GB" sz="1400" b="1" i="0" u="none" strike="noStrike" kern="1200" cap="none" spc="0" normalizeH="0" baseline="0" noProof="0" dirty="0">
                <a:ln>
                  <a:noFill/>
                </a:ln>
                <a:solidFill>
                  <a:prstClr val="black"/>
                </a:solidFill>
                <a:effectLst/>
                <a:uLnTx/>
                <a:uFillTx/>
                <a:latin typeface="Calibri"/>
                <a:ea typeface="+mn-ea"/>
                <a:cs typeface="+mn-cs"/>
              </a:rPr>
              <a:t>detections of known sediment transport noise</a:t>
            </a:r>
            <a:r>
              <a:rPr kumimoji="0" lang="en-GB" sz="1400" b="0" i="0" u="none" strike="noStrike" kern="1200" cap="none" spc="0" normalizeH="0" baseline="0" noProof="0" dirty="0">
                <a:ln>
                  <a:noFill/>
                </a:ln>
                <a:solidFill>
                  <a:prstClr val="black"/>
                </a:solidFill>
                <a:effectLst/>
                <a:uLnTx/>
                <a:uFillTx/>
                <a:latin typeface="Calibri"/>
                <a:ea typeface="+mn-ea"/>
                <a:cs typeface="+mn-cs"/>
              </a:rPr>
              <a:t>, but they have been classified in this paper as porpoise clicks.</a:t>
            </a:r>
          </a:p>
        </p:txBody>
      </p:sp>
    </p:spTree>
    <p:extLst>
      <p:ext uri="{BB962C8B-B14F-4D97-AF65-F5344CB8AC3E}">
        <p14:creationId xmlns:p14="http://schemas.microsoft.com/office/powerpoint/2010/main" val="27767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528392" cy="330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692696"/>
            <a:ext cx="9170364" cy="369332"/>
          </a:xfrm>
          <a:prstGeom prst="rect">
            <a:avLst/>
          </a:prstGeom>
        </p:spPr>
        <p:txBody>
          <a:bodyPr wrap="square">
            <a:spAutoFit/>
          </a:bodyPr>
          <a:lstStyle/>
          <a:p>
            <a:pPr>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Comparing the performance of C-PODs and SoundTrap/PAMGUARD.  POMA paper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Content Placeholder 8"/>
          <p:cNvSpPr>
            <a:spLocks noGrp="1"/>
          </p:cNvSpPr>
          <p:nvPr>
            <p:ph idx="1"/>
          </p:nvPr>
        </p:nvSpPr>
        <p:spPr>
          <a:xfrm>
            <a:off x="4121756" y="1340768"/>
            <a:ext cx="4392488" cy="1080120"/>
          </a:xfrm>
        </p:spPr>
        <p:txBody>
          <a:bodyPr>
            <a:noAutofit/>
          </a:bodyPr>
          <a:lstStyle/>
          <a:p>
            <a:pPr marL="0" indent="0">
              <a:lnSpc>
                <a:spcPct val="200000"/>
              </a:lnSpc>
              <a:buNone/>
            </a:pPr>
            <a:r>
              <a:rPr lang="en-GB" sz="1600" dirty="0">
                <a:latin typeface="Arial" panose="020B0604020202020204" pitchFamily="34" charset="0"/>
                <a:cs typeface="Arial" panose="020B0604020202020204" pitchFamily="34" charset="0"/>
              </a:rPr>
              <a:t>The data set shows </a:t>
            </a:r>
            <a:r>
              <a:rPr lang="en-GB" sz="1600" b="1" i="1" dirty="0">
                <a:latin typeface="Arial" panose="020B0604020202020204" pitchFamily="34" charset="0"/>
                <a:cs typeface="Arial" panose="020B0604020202020204" pitchFamily="34" charset="0"/>
              </a:rPr>
              <a:t>two</a:t>
            </a:r>
            <a:r>
              <a:rPr lang="en-GB" sz="1600" dirty="0">
                <a:latin typeface="Arial" panose="020B0604020202020204" pitchFamily="34" charset="0"/>
                <a:cs typeface="Arial" panose="020B0604020202020204" pitchFamily="34" charset="0"/>
              </a:rPr>
              <a:t> distinct distributions:</a:t>
            </a:r>
          </a:p>
          <a:p>
            <a:pPr marL="0" indent="0">
              <a:spcBef>
                <a:spcPts val="0"/>
              </a:spcBef>
              <a:buNone/>
            </a:pPr>
            <a:r>
              <a:rPr lang="en-GB" sz="1400" dirty="0">
                <a:latin typeface="Arial" panose="020B0604020202020204" pitchFamily="34" charset="0"/>
                <a:cs typeface="Arial" panose="020B0604020202020204" pitchFamily="34" charset="0"/>
              </a:rPr>
              <a:t>1. Matching results - blue ellipse (porpoises)</a:t>
            </a:r>
          </a:p>
          <a:p>
            <a:pPr marL="0" indent="0">
              <a:spcBef>
                <a:spcPts val="0"/>
              </a:spcBef>
              <a:buNone/>
            </a:pPr>
            <a:r>
              <a:rPr lang="en-GB" sz="1400" dirty="0">
                <a:latin typeface="Arial" panose="020B0604020202020204" pitchFamily="34" charset="0"/>
                <a:cs typeface="Arial" panose="020B0604020202020204" pitchFamily="34" charset="0"/>
              </a:rPr>
              <a:t>2. Non-matching results - red rectangle</a:t>
            </a:r>
          </a:p>
        </p:txBody>
      </p:sp>
      <p:sp>
        <p:nvSpPr>
          <p:cNvPr id="11" name="Content Placeholder 8"/>
          <p:cNvSpPr txBox="1">
            <a:spLocks/>
          </p:cNvSpPr>
          <p:nvPr/>
        </p:nvSpPr>
        <p:spPr>
          <a:xfrm>
            <a:off x="4076819" y="2564904"/>
            <a:ext cx="4680520" cy="3308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these non-matching</a:t>
            </a:r>
            <a:r>
              <a:rPr kumimoji="0" lang="en-GB" sz="12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clicks (2) come from porpoises?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dirty="0">
                <a:solidFill>
                  <a:prstClr val="black"/>
                </a:solidFill>
                <a:latin typeface="Arial" panose="020B0604020202020204" pitchFamily="34" charset="0"/>
                <a:cs typeface="Arial" panose="020B0604020202020204" pitchFamily="34" charset="0"/>
              </a:rPr>
              <a:t>No evidence is presented other than their similarity to porpoise clicks.  However n</a:t>
            </a:r>
            <a:r>
              <a:rPr kumimoji="0" lang="en-GB" sz="1200" b="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ot</a:t>
            </a:r>
            <a:r>
              <a:rPr kumimoji="0" lang="en-GB" sz="12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of many studies with C-PODs and actual sighting effort ever saw the highest levels of porpoise activity entirely missed by C-PODs, but this paper interprets the data several times in that way.  </a:t>
            </a:r>
            <a:endParaRPr lang="en-GB"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more economical interpretation is that </a:t>
            </a:r>
            <a:r>
              <a:rPr kumimoji="0" lang="en-GB" sz="12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very high counts from the PG/SoundTrap classifier are false positives.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This analysis</a:t>
            </a:r>
            <a:r>
              <a:rPr kumimoji="0" lang="en-GB" sz="1200" b="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of the data from the static classifier also shows that handling the false positive risk through human analysts can give very divergent results – as the case argued here does not match the result given in the paper.</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1200" b="0" u="none" strike="noStrike" kern="1200" cap="none" spc="0" normalizeH="0" noProof="0" dirty="0">
                <a:ln>
                  <a:noFill/>
                </a:ln>
                <a:effectLst/>
                <a:uLnTx/>
                <a:uFillTx/>
                <a:latin typeface="Arial" panose="020B0604020202020204" pitchFamily="34" charset="0"/>
                <a:ea typeface="+mn-ea"/>
                <a:cs typeface="Arial" panose="020B0604020202020204" pitchFamily="34" charset="0"/>
              </a:rPr>
              <a:t>However … ALL classifiers have problems! </a:t>
            </a:r>
            <a:endParaRPr kumimoji="0" lang="en-GB" sz="1200" b="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1331640" y="4149080"/>
            <a:ext cx="2160240" cy="1440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rot="1984280">
            <a:off x="1241656" y="1721063"/>
            <a:ext cx="960228" cy="2882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8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uiExpand="1" build="p"/>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992888" cy="5663089"/>
          </a:xfrm>
          <a:prstGeom prst="rect">
            <a:avLst/>
          </a:prstGeom>
          <a:noFill/>
        </p:spPr>
        <p:txBody>
          <a:bodyPr wrap="square" rtlCol="0">
            <a:spAutoFit/>
          </a:bodyPr>
          <a:lstStyle/>
          <a:p>
            <a:r>
              <a:rPr lang="en-GB" sz="2000" dirty="0"/>
              <a:t>4. Adaptive / Dependent classifiers</a:t>
            </a:r>
          </a:p>
          <a:p>
            <a:endParaRPr lang="en-GB" sz="1600" dirty="0"/>
          </a:p>
          <a:p>
            <a:r>
              <a:rPr lang="en-GB" sz="1400" dirty="0"/>
              <a:t>An alternative approach to try to get, at the same time:</a:t>
            </a:r>
          </a:p>
          <a:p>
            <a:pPr marL="742950" lvl="1" indent="-285750">
              <a:buFont typeface="Arial" panose="020B0604020202020204" pitchFamily="34" charset="0"/>
              <a:buChar char="•"/>
            </a:pPr>
            <a:r>
              <a:rPr lang="en-GB" sz="1400" dirty="0"/>
              <a:t>good sensitivity</a:t>
            </a:r>
          </a:p>
          <a:p>
            <a:pPr marL="742950" lvl="1" indent="-285750">
              <a:buFont typeface="Arial" panose="020B0604020202020204" pitchFamily="34" charset="0"/>
              <a:buChar char="•"/>
            </a:pPr>
            <a:r>
              <a:rPr lang="en-GB" sz="1400" dirty="0"/>
              <a:t>low false positive rate even in adverse conditions</a:t>
            </a:r>
          </a:p>
          <a:p>
            <a:r>
              <a:rPr lang="en-GB" sz="1400" dirty="0"/>
              <a:t>is to have a classifier that adapts to the level of risk of false positives.</a:t>
            </a:r>
          </a:p>
          <a:p>
            <a:endParaRPr lang="en-GB" sz="1400" dirty="0"/>
          </a:p>
          <a:p>
            <a:endParaRPr lang="en-GB" sz="1400" dirty="0"/>
          </a:p>
          <a:p>
            <a:r>
              <a:rPr lang="en-GB" sz="1400" dirty="0"/>
              <a:t>This performance advantage brings its own specific problems:</a:t>
            </a:r>
          </a:p>
          <a:p>
            <a:endParaRPr lang="en-GB" sz="1400" dirty="0"/>
          </a:p>
          <a:p>
            <a:pPr marL="285750" indent="-285750">
              <a:buFont typeface="Arial" panose="020B0604020202020204" pitchFamily="34" charset="0"/>
              <a:buChar char="•"/>
            </a:pPr>
            <a:r>
              <a:rPr lang="en-GB" sz="1400" dirty="0"/>
              <a:t>Multiple classifiers are needed to identify the sources of FPs as well as the target species.  This classifier will be imperfect.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sensitivity for the target species falls when a source of FPs is detected.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If the sources of FPs are commonly present and their prevalence is variable the sensitivity to the target will be correspondingly variable.  Put the other way round: if you are monitoring a trend in one species and the prevalence of the sources of false positives stays more or less the same over the years they will not substantially impair the consistency of the data.</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Studying interactions between the target species and any overlapping species (i.e. any source of FPs) will be affected by the bias, and this requires a different approach.</a:t>
            </a:r>
          </a:p>
          <a:p>
            <a:pPr marL="285750" indent="-285750">
              <a:buFont typeface="Arial" panose="020B0604020202020204" pitchFamily="34" charset="0"/>
              <a:buChar char="•"/>
            </a:pPr>
            <a:endParaRPr lang="en-GB" sz="1400" dirty="0"/>
          </a:p>
          <a:p>
            <a:endParaRPr lang="en-GB" sz="1600" dirty="0"/>
          </a:p>
          <a:p>
            <a:r>
              <a:rPr lang="en-GB" sz="1600" dirty="0"/>
              <a:t> </a:t>
            </a:r>
            <a:endParaRPr lang="en-GB" dirty="0"/>
          </a:p>
        </p:txBody>
      </p:sp>
    </p:spTree>
    <p:extLst>
      <p:ext uri="{BB962C8B-B14F-4D97-AF65-F5344CB8AC3E}">
        <p14:creationId xmlns:p14="http://schemas.microsoft.com/office/powerpoint/2010/main" val="69063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548680"/>
            <a:ext cx="8136904" cy="5632311"/>
          </a:xfrm>
          <a:prstGeom prst="rect">
            <a:avLst/>
          </a:prstGeom>
          <a:noFill/>
        </p:spPr>
        <p:txBody>
          <a:bodyPr wrap="square" rtlCol="0">
            <a:spAutoFit/>
          </a:bodyPr>
          <a:lstStyle/>
          <a:p>
            <a:pPr algn="just">
              <a:spcBef>
                <a:spcPts val="600"/>
              </a:spcBef>
            </a:pPr>
            <a:r>
              <a:rPr lang="en-GB" sz="2000" dirty="0"/>
              <a:t>5. How do the KERNO-F classifiers work?  </a:t>
            </a:r>
            <a:r>
              <a:rPr lang="en-GB" sz="1400" dirty="0"/>
              <a:t>… a technical diversion</a:t>
            </a:r>
            <a:endParaRPr lang="en-GB" sz="2000" dirty="0"/>
          </a:p>
          <a:p>
            <a:endParaRPr lang="en-GB" dirty="0"/>
          </a:p>
          <a:p>
            <a:r>
              <a:rPr lang="en-GB" sz="1400" dirty="0"/>
              <a:t>The KERNO classifiers are adaptive classifier.</a:t>
            </a:r>
          </a:p>
          <a:p>
            <a:endParaRPr lang="en-GB" sz="1400" dirty="0"/>
          </a:p>
          <a:p>
            <a:r>
              <a:rPr lang="en-GB" sz="1400" dirty="0"/>
              <a:t>In each minute the classifier develops various indices for the prevalence of features of continuous noise sources (e.g. sediment transport noise), NBHF, other cetacean clicks, and sonars. </a:t>
            </a:r>
          </a:p>
          <a:p>
            <a:endParaRPr lang="en-GB" sz="1400" dirty="0"/>
          </a:p>
          <a:p>
            <a:r>
              <a:rPr lang="en-GB" sz="1400" dirty="0"/>
              <a:t>Within the minute each of these indices effectively creates a bias against classification of any of the train classes, except that continuous noise sources are not an identified class of train.</a:t>
            </a:r>
          </a:p>
          <a:p>
            <a:endParaRPr lang="en-GB" sz="1400" dirty="0"/>
          </a:p>
          <a:p>
            <a:r>
              <a:rPr lang="en-GB" sz="1400" dirty="0"/>
              <a:t>In a final feedback state the level of all these is assessed over a period that extends 5minutes before and after each minute, and the classification within the focal minute may be changed – unclassed trains may be given a class (upgraded) and trains that are not strongly typical of their class may be changed to unclassed (downgraded). </a:t>
            </a:r>
          </a:p>
          <a:p>
            <a:endParaRPr lang="en-GB" sz="1400" dirty="0"/>
          </a:p>
          <a:p>
            <a:endParaRPr lang="en-GB" sz="1400" dirty="0"/>
          </a:p>
          <a:p>
            <a:r>
              <a:rPr lang="en-GB" sz="1400" dirty="0"/>
              <a:t>Sediment transport noise is a particularly difficult feature of the soundscape, as shown in the POMA paper, because it generates vast numbers of clicks that can be strongly tonal and have a wide range of envelopes.</a:t>
            </a:r>
          </a:p>
          <a:p>
            <a:endParaRPr lang="en-GB" sz="1400" dirty="0"/>
          </a:p>
          <a:p>
            <a:endParaRPr lang="en-GB" sz="1400" dirty="0"/>
          </a:p>
          <a:p>
            <a:r>
              <a:rPr lang="en-GB" sz="1400" dirty="0"/>
              <a:t>For each train distance vectors are derived expressing where it sits on a line between each species class. These are vectors because, for example, being low frequency powerfully favours being an ‘other cetacean’ versus being an ‘NBHF’ species, but the converse is not true, so the distance requires a direction.</a:t>
            </a:r>
          </a:p>
        </p:txBody>
      </p:sp>
    </p:spTree>
    <p:extLst>
      <p:ext uri="{BB962C8B-B14F-4D97-AF65-F5344CB8AC3E}">
        <p14:creationId xmlns:p14="http://schemas.microsoft.com/office/powerpoint/2010/main" val="339767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503B20-1464-39FB-0A09-D17FCD8BE30D}"/>
              </a:ext>
            </a:extLst>
          </p:cNvPr>
          <p:cNvSpPr txBox="1"/>
          <p:nvPr/>
        </p:nvSpPr>
        <p:spPr>
          <a:xfrm>
            <a:off x="539552" y="476673"/>
            <a:ext cx="7704856" cy="538609"/>
          </a:xfrm>
          <a:prstGeom prst="rect">
            <a:avLst/>
          </a:prstGeom>
          <a:noFill/>
        </p:spPr>
        <p:txBody>
          <a:bodyPr wrap="square">
            <a:spAutoFit/>
          </a:bodyPr>
          <a:lstStyle/>
          <a:p>
            <a:r>
              <a:rPr lang="en-GB" dirty="0"/>
              <a:t>6. When does the interaction matter?</a:t>
            </a:r>
          </a:p>
          <a:p>
            <a:endParaRPr lang="en-GB" sz="1100" i="1" dirty="0">
              <a:solidFill>
                <a:srgbClr val="FF0000"/>
              </a:solidFill>
            </a:endParaRPr>
          </a:p>
        </p:txBody>
      </p:sp>
      <p:sp>
        <p:nvSpPr>
          <p:cNvPr id="9" name="TextBox 8">
            <a:extLst>
              <a:ext uri="{FF2B5EF4-FFF2-40B4-BE49-F238E27FC236}">
                <a16:creationId xmlns:a16="http://schemas.microsoft.com/office/drawing/2014/main" id="{34529C70-65D4-B227-8940-FC4EACD5C6DF}"/>
              </a:ext>
            </a:extLst>
          </p:cNvPr>
          <p:cNvSpPr txBox="1"/>
          <p:nvPr/>
        </p:nvSpPr>
        <p:spPr>
          <a:xfrm>
            <a:off x="539552" y="1021210"/>
            <a:ext cx="4896544" cy="2631490"/>
          </a:xfrm>
          <a:prstGeom prst="rect">
            <a:avLst/>
          </a:prstGeom>
          <a:noFill/>
        </p:spPr>
        <p:txBody>
          <a:bodyPr wrap="square" rtlCol="0">
            <a:spAutoFit/>
          </a:bodyPr>
          <a:lstStyle/>
          <a:p>
            <a:r>
              <a:rPr lang="en-GB" sz="1200" dirty="0"/>
              <a:t>This paper, in JASA Express Letters, </a:t>
            </a:r>
          </a:p>
          <a:p>
            <a:pPr lvl="1"/>
            <a:r>
              <a:rPr lang="en-GB" sz="1200" i="1" dirty="0">
                <a:solidFill>
                  <a:srgbClr val="FF0000"/>
                </a:solidFill>
              </a:rPr>
              <a:t>Dolphin and porpoise detections by the F-POD are not independent: Implications for sympatric species monitoring</a:t>
            </a:r>
          </a:p>
          <a:p>
            <a:pPr lvl="1"/>
            <a:r>
              <a:rPr lang="en-GB" sz="1050" dirty="0"/>
              <a:t>Mel </a:t>
            </a:r>
            <a:r>
              <a:rPr lang="en-GB" sz="1050" dirty="0" err="1"/>
              <a:t>Cosentino</a:t>
            </a:r>
            <a:r>
              <a:rPr lang="en-GB" sz="1050" dirty="0"/>
              <a:t>, Cristina </a:t>
            </a:r>
            <a:r>
              <a:rPr lang="en-GB" sz="1050" dirty="0" err="1"/>
              <a:t>Marcolin</a:t>
            </a:r>
            <a:r>
              <a:rPr lang="en-GB" sz="1050" dirty="0"/>
              <a:t>, Emily T. Griffiths, </a:t>
            </a:r>
            <a:r>
              <a:rPr lang="en-GB" sz="1050" dirty="0" err="1"/>
              <a:t>Estel</a:t>
            </a:r>
            <a:r>
              <a:rPr lang="en-GB" sz="1050" dirty="0"/>
              <a:t> Sánchez-</a:t>
            </a:r>
            <a:r>
              <a:rPr lang="en-GB" sz="1050" dirty="0" err="1"/>
              <a:t>Camí</a:t>
            </a:r>
            <a:r>
              <a:rPr lang="en-GB" sz="1050" dirty="0"/>
              <a:t>, Jakob </a:t>
            </a:r>
            <a:r>
              <a:rPr lang="en-GB" sz="1050" dirty="0" err="1"/>
              <a:t>Tougaard</a:t>
            </a:r>
            <a:endParaRPr lang="en-GB" sz="1200" dirty="0"/>
          </a:p>
          <a:p>
            <a:r>
              <a:rPr lang="en-GB" sz="1200" dirty="0"/>
              <a:t>identifies correctly the known interaction that occurs when dolphins and porpoises are present at the same place and time.  </a:t>
            </a:r>
          </a:p>
          <a:p>
            <a:endParaRPr lang="en-GB" sz="1200" dirty="0"/>
          </a:p>
          <a:p>
            <a:r>
              <a:rPr lang="en-GB" sz="1200" dirty="0"/>
              <a:t>It then shows the effect of using the ‘No’ options shown &gt;&gt;&gt;&gt;&gt; </a:t>
            </a:r>
          </a:p>
          <a:p>
            <a:endParaRPr lang="en-GB" sz="1200" dirty="0"/>
          </a:p>
          <a:p>
            <a:r>
              <a:rPr lang="en-GB" sz="1200" dirty="0"/>
              <a:t>These options inform the classifier that it does not have to worry about any one or two sources of false positives (dolphins, NBHF species, boat sonars) because they are absent from the file being analysed.</a:t>
            </a:r>
          </a:p>
        </p:txBody>
      </p:sp>
      <p:pic>
        <p:nvPicPr>
          <p:cNvPr id="11" name="Picture 10">
            <a:extLst>
              <a:ext uri="{FF2B5EF4-FFF2-40B4-BE49-F238E27FC236}">
                <a16:creationId xmlns:a16="http://schemas.microsoft.com/office/drawing/2014/main" id="{A52C9522-609C-2326-AC70-D2FC822A0A52}"/>
              </a:ext>
            </a:extLst>
          </p:cNvPr>
          <p:cNvPicPr>
            <a:picLocks noChangeAspect="1"/>
          </p:cNvPicPr>
          <p:nvPr/>
        </p:nvPicPr>
        <p:blipFill>
          <a:blip r:embed="rId3"/>
          <a:stretch>
            <a:fillRect/>
          </a:stretch>
        </p:blipFill>
        <p:spPr>
          <a:xfrm>
            <a:off x="5427315" y="1196752"/>
            <a:ext cx="3419872" cy="1784416"/>
          </a:xfrm>
          <a:prstGeom prst="rect">
            <a:avLst/>
          </a:prstGeom>
        </p:spPr>
      </p:pic>
      <p:sp>
        <p:nvSpPr>
          <p:cNvPr id="3" name="TextBox 2">
            <a:extLst>
              <a:ext uri="{FF2B5EF4-FFF2-40B4-BE49-F238E27FC236}">
                <a16:creationId xmlns:a16="http://schemas.microsoft.com/office/drawing/2014/main" id="{A7B046DB-92E9-AEB1-DA27-E118277AB09B}"/>
              </a:ext>
            </a:extLst>
          </p:cNvPr>
          <p:cNvSpPr txBox="1"/>
          <p:nvPr/>
        </p:nvSpPr>
        <p:spPr>
          <a:xfrm>
            <a:off x="539552" y="3717032"/>
            <a:ext cx="8136904" cy="2862322"/>
          </a:xfrm>
          <a:prstGeom prst="rect">
            <a:avLst/>
          </a:prstGeom>
          <a:noFill/>
        </p:spPr>
        <p:txBody>
          <a:bodyPr wrap="square" rtlCol="0">
            <a:spAutoFit/>
          </a:bodyPr>
          <a:lstStyle/>
          <a:p>
            <a:r>
              <a:rPr lang="en-GB" sz="1200" dirty="0"/>
              <a:t>The app gives a warning at the top about when not to use these options. In this JASA Express letter those options are used and are treated as creating independent classifiers that can be ‘separated’. </a:t>
            </a:r>
          </a:p>
          <a:p>
            <a:endParaRPr lang="en-GB" sz="1200" b="1" dirty="0"/>
          </a:p>
          <a:p>
            <a:r>
              <a:rPr lang="en-GB" sz="1200" dirty="0"/>
              <a:t>Actually selecting ‘No NBHF’ will force all such click trains into the other cetacean class without applying the implicit constraints discussed in (2). ‘No sonars’ will force all porpoise-like sonars into the NBHF class.  </a:t>
            </a:r>
          </a:p>
          <a:p>
            <a:endParaRPr lang="en-GB" sz="1200" dirty="0"/>
          </a:p>
          <a:p>
            <a:r>
              <a:rPr lang="en-GB" sz="1200" dirty="0"/>
              <a:t>The authors cite a file which has only one minute with dolphins. That rises to almost 700 minutes when the absence of porpoises is asserted, but validation of those detections would have shown that they were nearly all porpoise click trains that have now been wrongly forced into the dolphin category (giving results that would have been of great acoustic interest if porpoises had been absent!).  </a:t>
            </a:r>
          </a:p>
          <a:p>
            <a:endParaRPr lang="en-GB" sz="1200" dirty="0"/>
          </a:p>
          <a:p>
            <a:r>
              <a:rPr lang="en-GB" sz="1200" b="1" dirty="0"/>
              <a:t>These ‘No options’ do not create an ‘independent classifier’ and should not be used in that way. </a:t>
            </a:r>
          </a:p>
          <a:p>
            <a:endParaRPr lang="en-GB" sz="1200" dirty="0"/>
          </a:p>
          <a:p>
            <a:r>
              <a:rPr lang="en-GB" sz="1200" dirty="0"/>
              <a:t>The well-known problem that the paper addresses does need to be understood, particularly in some situations:</a:t>
            </a:r>
          </a:p>
          <a:p>
            <a:endParaRPr lang="en-GB" sz="1200" dirty="0"/>
          </a:p>
        </p:txBody>
      </p:sp>
    </p:spTree>
    <p:extLst>
      <p:ext uri="{BB962C8B-B14F-4D97-AF65-F5344CB8AC3E}">
        <p14:creationId xmlns:p14="http://schemas.microsoft.com/office/powerpoint/2010/main" val="298387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8136904" cy="5016758"/>
          </a:xfrm>
          <a:prstGeom prst="rect">
            <a:avLst/>
          </a:prstGeom>
          <a:noFill/>
        </p:spPr>
        <p:txBody>
          <a:bodyPr wrap="square" rtlCol="0">
            <a:spAutoFit/>
          </a:bodyPr>
          <a:lstStyle/>
          <a:p>
            <a:r>
              <a:rPr lang="en-GB" sz="2000" dirty="0"/>
              <a:t>6. When does the bias matter?</a:t>
            </a:r>
          </a:p>
          <a:p>
            <a:endParaRPr lang="en-GB" sz="1600" dirty="0"/>
          </a:p>
          <a:p>
            <a:endParaRPr lang="en-GB" sz="1600" dirty="0"/>
          </a:p>
          <a:p>
            <a:r>
              <a:rPr lang="en-GB" sz="1600" dirty="0"/>
              <a:t>Continuous noise v. cetaceans</a:t>
            </a:r>
          </a:p>
          <a:p>
            <a:pPr lvl="1"/>
            <a:r>
              <a:rPr lang="en-GB" sz="1100" dirty="0"/>
              <a:t>In any long term study a trend in background noise will tend to create an opposite trend in cetacean detections. If the noise is low frequency the bias against high-frequency species will be less than against low-frequency species. </a:t>
            </a:r>
          </a:p>
          <a:p>
            <a:pPr lvl="1"/>
            <a:r>
              <a:rPr lang="en-GB" sz="1100" dirty="0"/>
              <a:t>This applies to all detection processes, and the ‘signal to noise ratio’, SNR, is often discussed and relevant.</a:t>
            </a:r>
          </a:p>
          <a:p>
            <a:pPr lvl="1"/>
            <a:r>
              <a:rPr lang="en-GB" sz="1100" dirty="0"/>
              <a:t>Sediment transport noise is always related to </a:t>
            </a:r>
            <a:r>
              <a:rPr lang="en-GB" sz="1100" dirty="0" err="1"/>
              <a:t>seastate</a:t>
            </a:r>
            <a:r>
              <a:rPr lang="en-GB" sz="1100" dirty="0"/>
              <a:t>, tides or wind speed, and both the noise and conditions have actual effects on cetacean activity.</a:t>
            </a:r>
          </a:p>
          <a:p>
            <a:endParaRPr lang="en-GB" sz="1600" dirty="0"/>
          </a:p>
          <a:p>
            <a:r>
              <a:rPr lang="en-GB" sz="1600" dirty="0"/>
              <a:t>Sonars (and pingers) v cetaceans</a:t>
            </a:r>
          </a:p>
          <a:p>
            <a:pPr lvl="1"/>
            <a:r>
              <a:rPr lang="en-GB" sz="1100" dirty="0"/>
              <a:t>The presence of boat sonars creates a bias against cetaceans because, when distant, their pulses can appear as tonal clicks in some train structure.  Pingers make long tonal pulses that resemble sonar pulses, so they create bias, but they generally have no train structure, and suitable filtering can give bias free data.</a:t>
            </a:r>
          </a:p>
          <a:p>
            <a:pPr lvl="1"/>
            <a:r>
              <a:rPr lang="en-GB" sz="1100" dirty="0"/>
              <a:t>Sites with many sonars, like harbours and busy marine traffic areas can show substantial depression of cetacean detections, and – often forgotten – the sonars may repel the cetaceans as well. The time cost of manual revision of the data may be high, and the results subjective, so such sites should be avoided if possible for the study.</a:t>
            </a:r>
          </a:p>
          <a:p>
            <a:endParaRPr lang="en-GB" sz="1600" dirty="0"/>
          </a:p>
          <a:p>
            <a:r>
              <a:rPr lang="en-GB" sz="1600" dirty="0"/>
              <a:t>Dolphins v porpoises</a:t>
            </a:r>
          </a:p>
          <a:p>
            <a:pPr lvl="1"/>
            <a:r>
              <a:rPr lang="en-GB" sz="1100" dirty="0"/>
              <a:t>In most data sets the fraction* of minutes that may contain both classes is very low, so the impact on overall detection levels is trivial and can be ignored, but if you wish to study the real interaction of the species the bias is a major issue. It is asymmetric because NBHF clicks can be logged from dolphins the presence of dolphins creates significant bias against NBHF species. Because many dolphin clicks are never produced by porpoises there is minimal bias against at least that part of the dolphin click repertoire.</a:t>
            </a:r>
          </a:p>
          <a:p>
            <a:pPr lvl="1"/>
            <a:r>
              <a:rPr lang="en-GB" sz="1100" dirty="0"/>
              <a:t>The methods for </a:t>
            </a:r>
            <a:r>
              <a:rPr lang="en-GB" sz="1200" dirty="0"/>
              <a:t>studying interactions are discussed later.</a:t>
            </a:r>
            <a:r>
              <a:rPr lang="en-GB" sz="1100" dirty="0"/>
              <a:t> </a:t>
            </a:r>
            <a:endParaRPr lang="en-GB" dirty="0"/>
          </a:p>
        </p:txBody>
      </p:sp>
      <p:sp>
        <p:nvSpPr>
          <p:cNvPr id="3" name="TextBox 2">
            <a:extLst>
              <a:ext uri="{FF2B5EF4-FFF2-40B4-BE49-F238E27FC236}">
                <a16:creationId xmlns:a16="http://schemas.microsoft.com/office/drawing/2014/main" id="{48E87CFD-5F8F-66A2-EF31-12634486D473}"/>
              </a:ext>
            </a:extLst>
          </p:cNvPr>
          <p:cNvSpPr txBox="1"/>
          <p:nvPr/>
        </p:nvSpPr>
        <p:spPr>
          <a:xfrm>
            <a:off x="611560" y="5729480"/>
            <a:ext cx="8136904" cy="1015663"/>
          </a:xfrm>
          <a:prstGeom prst="rect">
            <a:avLst/>
          </a:prstGeom>
          <a:noFill/>
        </p:spPr>
        <p:txBody>
          <a:bodyPr wrap="square" rtlCol="0">
            <a:spAutoFit/>
          </a:bodyPr>
          <a:lstStyle/>
          <a:p>
            <a:pPr marL="171450" indent="-171450">
              <a:buFont typeface="Arial" panose="020B0604020202020204" pitchFamily="34" charset="0"/>
              <a:buChar char="•"/>
            </a:pPr>
            <a:r>
              <a:rPr lang="en-GB" sz="1000" dirty="0"/>
              <a:t>The expected number of minutes with porpoises AND dolphins in a file can be calculated by assuming their distributions are completely independent. </a:t>
            </a:r>
            <a:r>
              <a:rPr lang="en-GB" sz="1000" dirty="0" err="1"/>
              <a:t>BothSpMins</a:t>
            </a:r>
            <a:r>
              <a:rPr lang="en-GB" sz="1000" dirty="0"/>
              <a:t> = </a:t>
            </a:r>
            <a:r>
              <a:rPr lang="en-GB" sz="1000" dirty="0" err="1"/>
              <a:t>NBHFmins</a:t>
            </a:r>
            <a:r>
              <a:rPr lang="en-GB" sz="1000" dirty="0"/>
              <a:t>  * </a:t>
            </a:r>
            <a:r>
              <a:rPr lang="en-GB" sz="1000" dirty="0" err="1"/>
              <a:t>DolphinMins</a:t>
            </a:r>
            <a:r>
              <a:rPr lang="en-GB" sz="1000" dirty="0"/>
              <a:t>  / </a:t>
            </a:r>
            <a:r>
              <a:rPr lang="en-GB" sz="1000" dirty="0" err="1"/>
              <a:t>AllMins</a:t>
            </a:r>
            <a:r>
              <a:rPr lang="en-GB" sz="1000" dirty="0"/>
              <a:t>    The interaction in the classifier will reduce this.</a:t>
            </a:r>
          </a:p>
          <a:p>
            <a:pPr marL="171450" indent="-171450">
              <a:buFont typeface="Arial" panose="020B0604020202020204" pitchFamily="34" charset="0"/>
              <a:buChar char="•"/>
            </a:pPr>
            <a:r>
              <a:rPr lang="en-GB" sz="1000" dirty="0"/>
              <a:t>The effect on overall detection rates, for dolphins, will be  </a:t>
            </a:r>
            <a:r>
              <a:rPr lang="en-GB" sz="1000" dirty="0" err="1"/>
              <a:t>BothSpMins</a:t>
            </a:r>
            <a:r>
              <a:rPr lang="en-GB" sz="1000" dirty="0"/>
              <a:t> / </a:t>
            </a:r>
            <a:r>
              <a:rPr lang="en-GB" sz="1000" dirty="0" err="1"/>
              <a:t>DolphinMins</a:t>
            </a:r>
            <a:r>
              <a:rPr lang="en-GB" sz="1000" dirty="0"/>
              <a:t>  but likely less as the interaction is unlikely to block all detections.</a:t>
            </a:r>
          </a:p>
          <a:p>
            <a:pPr marL="171450" indent="-171450">
              <a:buFont typeface="Arial" panose="020B0604020202020204" pitchFamily="34" charset="0"/>
              <a:buChar char="•"/>
            </a:pPr>
            <a:r>
              <a:rPr lang="en-GB" sz="1000" dirty="0"/>
              <a:t>The effect of fishery pingers is more difficult to assess as there is no pinger class identified in KERNO-F</a:t>
            </a:r>
          </a:p>
          <a:p>
            <a:pPr marL="171450" indent="-171450">
              <a:buFont typeface="Arial" panose="020B0604020202020204" pitchFamily="34" charset="0"/>
              <a:buChar char="•"/>
            </a:pPr>
            <a:endParaRPr lang="en-GB" sz="1000" dirty="0"/>
          </a:p>
        </p:txBody>
      </p:sp>
    </p:spTree>
    <p:extLst>
      <p:ext uri="{BB962C8B-B14F-4D97-AF65-F5344CB8AC3E}">
        <p14:creationId xmlns:p14="http://schemas.microsoft.com/office/powerpoint/2010/main" val="42853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332656"/>
            <a:ext cx="8136904" cy="6093976"/>
          </a:xfrm>
          <a:prstGeom prst="rect">
            <a:avLst/>
          </a:prstGeom>
          <a:noFill/>
        </p:spPr>
        <p:txBody>
          <a:bodyPr wrap="square" rtlCol="0">
            <a:spAutoFit/>
          </a:bodyPr>
          <a:lstStyle/>
          <a:p>
            <a:pPr algn="just">
              <a:spcBef>
                <a:spcPts val="600"/>
              </a:spcBef>
            </a:pPr>
            <a:r>
              <a:rPr lang="en-GB" sz="2000" dirty="0"/>
              <a:t>7. Solutions</a:t>
            </a:r>
          </a:p>
          <a:p>
            <a:endParaRPr lang="en-GB" dirty="0"/>
          </a:p>
          <a:p>
            <a:r>
              <a:rPr lang="en-GB" dirty="0"/>
              <a:t>Avoiding ‘irrelevant’ bias</a:t>
            </a:r>
          </a:p>
          <a:p>
            <a:r>
              <a:rPr lang="en-GB" sz="1200" dirty="0"/>
              <a:t>Where it is known that there are no NBHF species, </a:t>
            </a:r>
          </a:p>
          <a:p>
            <a:r>
              <a:rPr lang="en-GB" sz="1200" dirty="0"/>
              <a:t>or no sonars, or no dolphins (non-NBHF) </a:t>
            </a:r>
          </a:p>
          <a:p>
            <a:r>
              <a:rPr lang="en-GB" sz="1200" dirty="0"/>
              <a:t>the classifier sensitivity can be increased </a:t>
            </a:r>
          </a:p>
          <a:p>
            <a:r>
              <a:rPr lang="en-GB" sz="1200" dirty="0"/>
              <a:t>by giving it this information using these options:</a:t>
            </a:r>
          </a:p>
          <a:p>
            <a:endParaRPr lang="en-GB" sz="1200" dirty="0"/>
          </a:p>
          <a:p>
            <a:r>
              <a:rPr lang="en-GB" sz="1200" dirty="0"/>
              <a:t>Warning: if you select ‘No dolphins’ and ‘No sonars’ this will force all high frequency trains into NBHF i.e. it does not create a ‘good static classifier’ for NBHF, as described earlier, and should never be used for this purpose.</a:t>
            </a:r>
          </a:p>
          <a:p>
            <a:endParaRPr lang="en-GB" sz="1400" dirty="0"/>
          </a:p>
          <a:p>
            <a:r>
              <a:rPr lang="en-GB" dirty="0"/>
              <a:t>Visual Validation </a:t>
            </a:r>
          </a:p>
          <a:p>
            <a:r>
              <a:rPr lang="en-GB" sz="1200" dirty="0"/>
              <a:t>An experienced analyst can perform better than the KERNO-F classifier by considering some significant features that it does not use e.g. the evolution, over time, of the encounter = the animals typically get louder as they approach and fade out quickly after they have passed the POD.  To arrive at an accurate analysis will generally require looking at unclassed trains.</a:t>
            </a:r>
          </a:p>
          <a:p>
            <a:endParaRPr lang="en-GB" sz="1200" dirty="0"/>
          </a:p>
          <a:p>
            <a:r>
              <a:rPr lang="en-GB" sz="1200" dirty="0"/>
              <a:t>An account of the useful features is given in ‘Validation of the F-POD—A fully automated cetacean monitoring system’  Ivanchikova J. Tregenza N.    </a:t>
            </a:r>
            <a:r>
              <a:rPr lang="en-GB" sz="1200" dirty="0">
                <a:hlinkClick r:id="rId2"/>
              </a:rPr>
              <a:t>https://doi.org/10.1371/journal.pone.0293402</a:t>
            </a:r>
            <a:endParaRPr lang="en-GB" sz="1200" dirty="0"/>
          </a:p>
          <a:p>
            <a:endParaRPr lang="en-GB" dirty="0"/>
          </a:p>
          <a:p>
            <a:r>
              <a:rPr lang="en-GB" dirty="0"/>
              <a:t>Future Solutions</a:t>
            </a:r>
          </a:p>
          <a:p>
            <a:r>
              <a:rPr lang="en-GB" sz="1200" dirty="0"/>
              <a:t>The KERNO-F classifier consists of a train identification process, followed by a species classifier that was developed using old-fashioned ‘feature engineering’ methods. Modern machine learning or AI methods should perform better and Chelonia is investigating them. </a:t>
            </a:r>
          </a:p>
          <a:p>
            <a:endParaRPr lang="en-GB" sz="1200" dirty="0"/>
          </a:p>
          <a:p>
            <a:r>
              <a:rPr lang="en-GB" sz="1200" dirty="0"/>
              <a:t>Another approach is to mathematically model the interactions and correct for them. This depends on having reasonably stable and accurate estimates of the interactions and has not been attempted in any study yet, and the only published quantitative estimate of any of the effects is in the paper above.</a:t>
            </a:r>
            <a:endParaRPr lang="en-GB" sz="1400" dirty="0"/>
          </a:p>
          <a:p>
            <a:endParaRPr lang="en-GB" sz="1400" dirty="0"/>
          </a:p>
        </p:txBody>
      </p:sp>
      <p:pic>
        <p:nvPicPr>
          <p:cNvPr id="4" name="Picture 3">
            <a:extLst>
              <a:ext uri="{FF2B5EF4-FFF2-40B4-BE49-F238E27FC236}">
                <a16:creationId xmlns:a16="http://schemas.microsoft.com/office/drawing/2014/main" id="{07B15E55-4359-3C5D-5316-39E68C2479CF}"/>
              </a:ext>
            </a:extLst>
          </p:cNvPr>
          <p:cNvPicPr>
            <a:picLocks noChangeAspect="1"/>
          </p:cNvPicPr>
          <p:nvPr/>
        </p:nvPicPr>
        <p:blipFill>
          <a:blip r:embed="rId3"/>
          <a:stretch>
            <a:fillRect/>
          </a:stretch>
        </p:blipFill>
        <p:spPr>
          <a:xfrm>
            <a:off x="4139952" y="1124744"/>
            <a:ext cx="2648369" cy="843803"/>
          </a:xfrm>
          <a:prstGeom prst="rect">
            <a:avLst/>
          </a:prstGeom>
        </p:spPr>
      </p:pic>
    </p:spTree>
    <p:extLst>
      <p:ext uri="{BB962C8B-B14F-4D97-AF65-F5344CB8AC3E}">
        <p14:creationId xmlns:p14="http://schemas.microsoft.com/office/powerpoint/2010/main" val="247991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548680"/>
            <a:ext cx="8316924" cy="5986254"/>
          </a:xfrm>
          <a:prstGeom prst="rect">
            <a:avLst/>
          </a:prstGeom>
          <a:noFill/>
        </p:spPr>
        <p:txBody>
          <a:bodyPr wrap="square" rtlCol="0">
            <a:spAutoFit/>
          </a:bodyPr>
          <a:lstStyle/>
          <a:p>
            <a:pPr algn="just">
              <a:spcBef>
                <a:spcPts val="600"/>
              </a:spcBef>
            </a:pPr>
            <a:r>
              <a:rPr lang="en-GB" sz="2000" dirty="0"/>
              <a:t>8. References and acknowledgments</a:t>
            </a:r>
          </a:p>
          <a:p>
            <a:pPr algn="just">
              <a:spcBef>
                <a:spcPts val="600"/>
              </a:spcBef>
            </a:pPr>
            <a:endParaRPr lang="en-GB" sz="1400" dirty="0"/>
          </a:p>
          <a:p>
            <a:pPr algn="just">
              <a:spcBef>
                <a:spcPts val="600"/>
              </a:spcBef>
            </a:pPr>
            <a:r>
              <a:rPr lang="en-GB" sz="1000" i="1" dirty="0"/>
              <a:t>Validation of the F-POD—A fully automated cetacean monitoring system</a:t>
            </a:r>
            <a:r>
              <a:rPr lang="en-GB" sz="1000" dirty="0"/>
              <a:t>    Julia Ivanchikova, Nicholas Tregenza</a:t>
            </a:r>
          </a:p>
          <a:p>
            <a:pPr lvl="1" algn="just"/>
            <a:r>
              <a:rPr lang="en-GB" sz="1000" dirty="0"/>
              <a:t>https://doi.org/10.1371/journal.pone.0293402 </a:t>
            </a:r>
          </a:p>
          <a:p>
            <a:pPr algn="just">
              <a:spcBef>
                <a:spcPts val="600"/>
              </a:spcBef>
            </a:pPr>
            <a:r>
              <a:rPr lang="en-GB" sz="1000" i="1" dirty="0"/>
              <a:t>Passive acoustic monitoring of the decline of Mexico's critically endangered vaquita</a:t>
            </a:r>
          </a:p>
          <a:p>
            <a:pPr lvl="1" algn="just"/>
            <a:r>
              <a:rPr lang="en-GB" sz="1000" dirty="0"/>
              <a:t>Armando Jaramillo-</a:t>
            </a:r>
            <a:r>
              <a:rPr lang="en-GB" sz="1000" dirty="0" err="1"/>
              <a:t>Legorreta</a:t>
            </a:r>
            <a:r>
              <a:rPr lang="en-GB" sz="1000" dirty="0"/>
              <a:t>, Gustavo Cardenas-Hinojosa, </a:t>
            </a:r>
            <a:r>
              <a:rPr lang="en-GB" sz="1000" dirty="0" err="1"/>
              <a:t>Edwyna</a:t>
            </a:r>
            <a:r>
              <a:rPr lang="en-GB" sz="1000" dirty="0"/>
              <a:t> Nieto-Garcia, Lorenzo Rojas-</a:t>
            </a:r>
            <a:r>
              <a:rPr lang="en-GB" sz="1000" dirty="0" err="1"/>
              <a:t>Bracho</a:t>
            </a:r>
            <a:r>
              <a:rPr lang="en-GB" sz="1000" dirty="0"/>
              <a:t>, Jay Ver </a:t>
            </a:r>
            <a:r>
              <a:rPr lang="en-GB" sz="1000" dirty="0" err="1"/>
              <a:t>Hoef</a:t>
            </a:r>
            <a:r>
              <a:rPr lang="en-GB" sz="1000" dirty="0"/>
              <a:t>, Jeffrey Moore, Nicholas Tregenza, Jay Barlow   Conservation Biology 24 June 2016</a:t>
            </a:r>
          </a:p>
          <a:p>
            <a:pPr lvl="1" algn="just"/>
            <a:r>
              <a:rPr lang="en-GB" sz="1000" dirty="0"/>
              <a:t>https://doi.org/10.1111/cobi.12789</a:t>
            </a:r>
          </a:p>
          <a:p>
            <a:pPr algn="just">
              <a:spcBef>
                <a:spcPts val="600"/>
              </a:spcBef>
            </a:pPr>
            <a:r>
              <a:rPr lang="en-GB" sz="1000" i="1" dirty="0"/>
              <a:t>Estimating cetacean population trends from static acoustic monitoring data using Paired Year Ratio Assessment (PYRA)    </a:t>
            </a:r>
          </a:p>
          <a:p>
            <a:pPr lvl="1" algn="just"/>
            <a:r>
              <a:rPr lang="en-GB" sz="1000" dirty="0"/>
              <a:t>Eric P. M. Grist, Trevelyan J. McKinley, Saptarshi Das, Tom Tregenza, Aileen Jeffries, Nicholas Tregenza. PLOS ONE March 17, 2022</a:t>
            </a:r>
          </a:p>
          <a:p>
            <a:pPr lvl="1" algn="just"/>
            <a:r>
              <a:rPr lang="en-GB" sz="1000" dirty="0"/>
              <a:t>https://doi.org/10.1371/journal.pone.0264289 </a:t>
            </a:r>
          </a:p>
          <a:p>
            <a:pPr algn="just">
              <a:spcBef>
                <a:spcPts val="600"/>
              </a:spcBef>
            </a:pPr>
            <a:r>
              <a:rPr lang="en-GB" sz="1000" i="1" dirty="0"/>
              <a:t>SAMBAH   Estimating  the abundance of the critically endangered Baltic Proper  harbour porpoise (Phocoena phocoena) population using  passive acoustic monitoring</a:t>
            </a:r>
            <a:r>
              <a:rPr lang="en-GB" sz="1000" dirty="0"/>
              <a:t>. </a:t>
            </a:r>
          </a:p>
          <a:p>
            <a:pPr lvl="1" algn="just"/>
            <a:r>
              <a:rPr lang="en-GB" sz="1000" dirty="0"/>
              <a:t>Mats </a:t>
            </a:r>
            <a:r>
              <a:rPr lang="en-GB" sz="1000" dirty="0" err="1"/>
              <a:t>Amundin</a:t>
            </a:r>
            <a:r>
              <a:rPr lang="en-GB" sz="1000" dirty="0"/>
              <a:t> </a:t>
            </a:r>
            <a:r>
              <a:rPr lang="en-GB" sz="1000" i="1" dirty="0"/>
              <a:t>et al</a:t>
            </a:r>
            <a:r>
              <a:rPr lang="en-GB" sz="1000" dirty="0"/>
              <a:t>. Ecology and Evolution   February 19 2022     </a:t>
            </a:r>
            <a:r>
              <a:rPr lang="en-GB" sz="1000" dirty="0">
                <a:hlinkClick r:id="rId2">
                  <a:extLst>
                    <a:ext uri="{A12FA001-AC4F-418D-AE19-62706E023703}">
                      <ahyp:hlinkClr xmlns:ahyp="http://schemas.microsoft.com/office/drawing/2018/hyperlinkcolor" val="tx"/>
                    </a:ext>
                  </a:extLst>
                </a:hlinkClick>
              </a:rPr>
              <a:t>https://doi.org/10.1002/ece3.8554</a:t>
            </a: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pPr algn="just">
              <a:spcBef>
                <a:spcPts val="600"/>
              </a:spcBef>
            </a:pPr>
            <a:endParaRPr lang="en-GB" sz="1000" dirty="0"/>
          </a:p>
          <a:p>
            <a:r>
              <a:rPr lang="en-GB" sz="1000" i="1" dirty="0"/>
              <a:t>Dolphin and porpoise detections by the F-POD are not independent: Implications for sympatric species monitoring</a:t>
            </a:r>
          </a:p>
          <a:p>
            <a:pPr lvl="1"/>
            <a:r>
              <a:rPr lang="en-GB" sz="1000" dirty="0"/>
              <a:t>Mel </a:t>
            </a:r>
            <a:r>
              <a:rPr lang="en-GB" sz="1000" dirty="0" err="1"/>
              <a:t>Cosentino</a:t>
            </a:r>
            <a:r>
              <a:rPr lang="en-GB" sz="1000" dirty="0"/>
              <a:t>, Cristina </a:t>
            </a:r>
            <a:r>
              <a:rPr lang="en-GB" sz="1000" dirty="0" err="1"/>
              <a:t>Marcolin</a:t>
            </a:r>
            <a:r>
              <a:rPr lang="en-GB" sz="1000" dirty="0"/>
              <a:t>, Emily T. Griffiths, </a:t>
            </a:r>
            <a:r>
              <a:rPr lang="en-GB" sz="1000" dirty="0" err="1"/>
              <a:t>Estel</a:t>
            </a:r>
            <a:r>
              <a:rPr lang="en-GB" sz="1000" dirty="0"/>
              <a:t> Sánchez-</a:t>
            </a:r>
            <a:r>
              <a:rPr lang="en-GB" sz="1000" dirty="0" err="1"/>
              <a:t>Camí</a:t>
            </a:r>
            <a:r>
              <a:rPr lang="en-GB" sz="1000" dirty="0"/>
              <a:t>, Jakob </a:t>
            </a:r>
            <a:r>
              <a:rPr lang="en-GB" sz="1000" dirty="0" err="1"/>
              <a:t>Tougaard</a:t>
            </a:r>
            <a:endParaRPr lang="en-GB" sz="1000" dirty="0"/>
          </a:p>
          <a:p>
            <a:pPr lvl="1"/>
            <a:r>
              <a:rPr lang="en-GB" sz="1000" dirty="0"/>
              <a:t>JASA Express Lett.  March 11 2024</a:t>
            </a:r>
          </a:p>
          <a:p>
            <a:pPr algn="just">
              <a:spcBef>
                <a:spcPts val="600"/>
              </a:spcBef>
            </a:pPr>
            <a:endParaRPr lang="en-GB" sz="1000" dirty="0"/>
          </a:p>
          <a:p>
            <a:pPr algn="just">
              <a:spcBef>
                <a:spcPts val="600"/>
              </a:spcBef>
            </a:pPr>
            <a:r>
              <a:rPr lang="en-GB" sz="1000" dirty="0"/>
              <a:t>Thanks to Joanna </a:t>
            </a:r>
            <a:r>
              <a:rPr lang="en-GB" sz="1000" dirty="0" err="1"/>
              <a:t>Sarnocinska</a:t>
            </a:r>
            <a:r>
              <a:rPr lang="en-GB" sz="1000" dirty="0"/>
              <a:t> for access to data from her Master's Thesis used in the POMA paper discussed here.</a:t>
            </a:r>
          </a:p>
          <a:p>
            <a:pPr algn="just">
              <a:spcBef>
                <a:spcPts val="600"/>
              </a:spcBef>
            </a:pPr>
            <a:endParaRPr lang="en-GB" sz="1400" dirty="0"/>
          </a:p>
        </p:txBody>
      </p:sp>
      <p:sp>
        <p:nvSpPr>
          <p:cNvPr id="3" name="TextBox 2">
            <a:extLst>
              <a:ext uri="{FF2B5EF4-FFF2-40B4-BE49-F238E27FC236}">
                <a16:creationId xmlns:a16="http://schemas.microsoft.com/office/drawing/2014/main" id="{BF4AFAEB-2954-CA6D-E9D9-B849D47F22AE}"/>
              </a:ext>
            </a:extLst>
          </p:cNvPr>
          <p:cNvSpPr txBox="1"/>
          <p:nvPr/>
        </p:nvSpPr>
        <p:spPr>
          <a:xfrm>
            <a:off x="1547664" y="6381328"/>
            <a:ext cx="568863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Feedback is greatly appreciated:   nick.tregenza@chelonia.co.uk</a:t>
            </a:r>
          </a:p>
        </p:txBody>
      </p:sp>
      <p:pic>
        <p:nvPicPr>
          <p:cNvPr id="4" name="Picture 3">
            <a:extLst>
              <a:ext uri="{FF2B5EF4-FFF2-40B4-BE49-F238E27FC236}">
                <a16:creationId xmlns:a16="http://schemas.microsoft.com/office/drawing/2014/main" id="{E8EB3E38-54DC-7B4B-9E3D-1107AEA45716}"/>
              </a:ext>
            </a:extLst>
          </p:cNvPr>
          <p:cNvPicPr>
            <a:picLocks noChangeAspect="1"/>
          </p:cNvPicPr>
          <p:nvPr/>
        </p:nvPicPr>
        <p:blipFill>
          <a:blip r:embed="rId3"/>
          <a:stretch>
            <a:fillRect/>
          </a:stretch>
        </p:blipFill>
        <p:spPr>
          <a:xfrm>
            <a:off x="539552" y="3541807"/>
            <a:ext cx="3384376" cy="1605808"/>
          </a:xfrm>
          <a:prstGeom prst="rect">
            <a:avLst/>
          </a:prstGeom>
        </p:spPr>
      </p:pic>
    </p:spTree>
    <p:extLst>
      <p:ext uri="{BB962C8B-B14F-4D97-AF65-F5344CB8AC3E}">
        <p14:creationId xmlns:p14="http://schemas.microsoft.com/office/powerpoint/2010/main" val="391091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80920" cy="5139869"/>
          </a:xfrm>
          <a:prstGeom prst="rect">
            <a:avLst/>
          </a:prstGeom>
          <a:noFill/>
        </p:spPr>
        <p:txBody>
          <a:bodyPr wrap="square" rtlCol="0">
            <a:spAutoFit/>
          </a:bodyPr>
          <a:lstStyle/>
          <a:p>
            <a:r>
              <a:rPr lang="en-GB" sz="2000" dirty="0"/>
              <a:t>Can the classification of clicks into species groups be ‘independent’ = not affected by the presence of two (or more) species</a:t>
            </a:r>
          </a:p>
          <a:p>
            <a:endParaRPr lang="en-GB" sz="2000" dirty="0"/>
          </a:p>
          <a:p>
            <a:r>
              <a:rPr lang="en-GB" sz="1200" dirty="0"/>
              <a:t>The KERNO-F classifier puts click trains into three classes that represent porpoises, dolphins and boat sonars, and a fourth ‘unclassified’ class.</a:t>
            </a:r>
          </a:p>
          <a:p>
            <a:endParaRPr lang="en-GB" sz="1200" dirty="0"/>
          </a:p>
          <a:p>
            <a:r>
              <a:rPr lang="en-GB" sz="1200" dirty="0"/>
              <a:t>The problem: False Positives are serious errors – over time detection rates for a declining species head, not towards zero (extinction), but towards the false positive rate which would look like a low population that was ‘hanging on’.   </a:t>
            </a:r>
          </a:p>
          <a:p>
            <a:endParaRPr lang="en-GB" sz="1200" dirty="0"/>
          </a:p>
          <a:p>
            <a:r>
              <a:rPr lang="en-GB" sz="1200" i="1" dirty="0"/>
              <a:t>So False Positives need to be kept very low, which raises major issues for classifiers. </a:t>
            </a:r>
          </a:p>
          <a:p>
            <a:endParaRPr lang="en-GB" sz="1200" dirty="0"/>
          </a:p>
          <a:p>
            <a:r>
              <a:rPr lang="en-GB" sz="1200" dirty="0"/>
              <a:t>Here is a mostly non-technical discussion of the issues for click monitoring methods:</a:t>
            </a:r>
          </a:p>
          <a:p>
            <a:endParaRPr lang="en-GB" sz="1200" dirty="0"/>
          </a:p>
          <a:p>
            <a:r>
              <a:rPr lang="en-GB" sz="1200" dirty="0"/>
              <a:t>Topics:</a:t>
            </a:r>
          </a:p>
          <a:p>
            <a:pPr marL="342900" indent="-342900" algn="just">
              <a:spcBef>
                <a:spcPts val="600"/>
              </a:spcBef>
              <a:buFont typeface="+mj-lt"/>
              <a:buAutoNum type="arabicPeriod"/>
            </a:pPr>
            <a:r>
              <a:rPr lang="en-GB" sz="1200" dirty="0"/>
              <a:t>False positives</a:t>
            </a:r>
          </a:p>
          <a:p>
            <a:pPr marL="342900" indent="-342900" algn="just">
              <a:spcBef>
                <a:spcPts val="600"/>
              </a:spcBef>
              <a:buFont typeface="+mj-lt"/>
              <a:buAutoNum type="arabicPeriod"/>
            </a:pPr>
            <a:r>
              <a:rPr lang="en-GB" sz="1200" dirty="0"/>
              <a:t>Independent classifiers: ‘ideal’ and ‘good static compromise’</a:t>
            </a:r>
          </a:p>
          <a:p>
            <a:pPr marL="342900" indent="-342900" algn="just">
              <a:spcBef>
                <a:spcPts val="600"/>
              </a:spcBef>
              <a:buFont typeface="+mj-lt"/>
              <a:buAutoNum type="arabicPeriod"/>
            </a:pPr>
            <a:r>
              <a:rPr lang="en-GB" sz="1200" dirty="0"/>
              <a:t>How a good static compromise fails</a:t>
            </a:r>
          </a:p>
          <a:p>
            <a:pPr marL="342900" indent="-342900" algn="just">
              <a:spcBef>
                <a:spcPts val="600"/>
              </a:spcBef>
              <a:buFont typeface="+mj-lt"/>
              <a:buAutoNum type="arabicPeriod"/>
            </a:pPr>
            <a:r>
              <a:rPr lang="en-GB" sz="1200" dirty="0"/>
              <a:t>Adaptive / dependent classifiers – the concept</a:t>
            </a:r>
          </a:p>
          <a:p>
            <a:pPr marL="342900" indent="-342900" algn="just">
              <a:spcBef>
                <a:spcPts val="600"/>
              </a:spcBef>
              <a:buFont typeface="+mj-lt"/>
              <a:buAutoNum type="arabicPeriod"/>
            </a:pPr>
            <a:r>
              <a:rPr lang="en-GB" sz="1200" dirty="0"/>
              <a:t>How do the KERNO-F classifiers work?</a:t>
            </a:r>
          </a:p>
          <a:p>
            <a:pPr marL="342900" indent="-342900" algn="just">
              <a:spcBef>
                <a:spcPts val="600"/>
              </a:spcBef>
              <a:buFont typeface="+mj-lt"/>
              <a:buAutoNum type="arabicPeriod"/>
            </a:pPr>
            <a:r>
              <a:rPr lang="en-GB" sz="1200" dirty="0"/>
              <a:t>When does the interaction matter?</a:t>
            </a:r>
          </a:p>
          <a:p>
            <a:pPr marL="342900" indent="-342900" algn="just">
              <a:spcBef>
                <a:spcPts val="600"/>
              </a:spcBef>
              <a:buFont typeface="+mj-lt"/>
              <a:buAutoNum type="arabicPeriod"/>
            </a:pPr>
            <a:r>
              <a:rPr lang="en-GB" sz="1200" dirty="0"/>
              <a:t>Solutions and future solutions</a:t>
            </a:r>
          </a:p>
          <a:p>
            <a:pPr marL="342900" indent="-342900" algn="just">
              <a:spcBef>
                <a:spcPts val="600"/>
              </a:spcBef>
              <a:buFont typeface="+mj-lt"/>
              <a:buAutoNum type="arabicPeriod"/>
            </a:pPr>
            <a:r>
              <a:rPr lang="en-GB" sz="1200" dirty="0"/>
              <a:t>References</a:t>
            </a:r>
            <a:endParaRPr lang="en-GB" dirty="0"/>
          </a:p>
        </p:txBody>
      </p:sp>
    </p:spTree>
    <p:extLst>
      <p:ext uri="{BB962C8B-B14F-4D97-AF65-F5344CB8AC3E}">
        <p14:creationId xmlns:p14="http://schemas.microsoft.com/office/powerpoint/2010/main" val="424604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0688"/>
            <a:ext cx="7632848" cy="6217087"/>
          </a:xfrm>
          <a:prstGeom prst="rect">
            <a:avLst/>
          </a:prstGeom>
          <a:noFill/>
        </p:spPr>
        <p:txBody>
          <a:bodyPr wrap="square" rtlCol="0">
            <a:spAutoFit/>
          </a:bodyPr>
          <a:lstStyle/>
          <a:p>
            <a:r>
              <a:rPr lang="en-GB" sz="2000" dirty="0"/>
              <a:t>1. False positives:</a:t>
            </a:r>
          </a:p>
          <a:p>
            <a:endParaRPr lang="en-GB" dirty="0"/>
          </a:p>
          <a:p>
            <a:endParaRPr lang="en-GB" dirty="0"/>
          </a:p>
          <a:p>
            <a:r>
              <a:rPr lang="en-GB" dirty="0"/>
              <a:t>For porpoise clicks other sources sometimes make many very similar clicks:</a:t>
            </a:r>
          </a:p>
          <a:p>
            <a:endParaRPr lang="en-GB" dirty="0"/>
          </a:p>
          <a:p>
            <a:pPr marL="285750" indent="-285750">
              <a:spcBef>
                <a:spcPts val="1800"/>
              </a:spcBef>
              <a:buFont typeface="Arial" panose="020B0604020202020204" pitchFamily="34" charset="0"/>
              <a:buChar char="•"/>
            </a:pPr>
            <a:r>
              <a:rPr lang="en-GB" dirty="0"/>
              <a:t>fine sand in suspension.  All sandy sea-beds sometimes move...</a:t>
            </a:r>
          </a:p>
          <a:p>
            <a:pPr marL="285750" indent="-285750">
              <a:spcBef>
                <a:spcPts val="1800"/>
              </a:spcBef>
              <a:buFont typeface="Arial" panose="020B0604020202020204" pitchFamily="34" charset="0"/>
              <a:buChar char="•"/>
            </a:pPr>
            <a:r>
              <a:rPr lang="en-GB" dirty="0"/>
              <a:t>boat sonars at frequencies found in cetacean clicks </a:t>
            </a:r>
          </a:p>
          <a:p>
            <a:pPr marL="285750" indent="-285750">
              <a:spcBef>
                <a:spcPts val="1800"/>
              </a:spcBef>
              <a:buFont typeface="Arial" panose="020B0604020202020204" pitchFamily="34" charset="0"/>
              <a:buChar char="•"/>
            </a:pPr>
            <a:r>
              <a:rPr lang="en-GB" dirty="0"/>
              <a:t>dolphins</a:t>
            </a:r>
          </a:p>
          <a:p>
            <a:pPr marL="285750" indent="-285750">
              <a:spcBef>
                <a:spcPts val="1800"/>
              </a:spcBef>
              <a:buFont typeface="Arial" panose="020B0604020202020204" pitchFamily="34" charset="0"/>
              <a:buChar char="•"/>
            </a:pPr>
            <a:r>
              <a:rPr lang="en-GB" dirty="0"/>
              <a:t>Less often from fishery pingers, shrimps and various sources known and often unknown.</a:t>
            </a:r>
          </a:p>
          <a:p>
            <a:pPr marL="285750" indent="-285750">
              <a:spcBef>
                <a:spcPts val="1800"/>
              </a:spcBef>
              <a:buFont typeface="Arial" panose="020B0604020202020204" pitchFamily="34" charset="0"/>
              <a:buChar char="•"/>
            </a:pPr>
            <a:endParaRPr lang="en-GB" dirty="0"/>
          </a:p>
          <a:p>
            <a:pPr>
              <a:spcBef>
                <a:spcPts val="1800"/>
              </a:spcBef>
            </a:pPr>
            <a:r>
              <a:rPr lang="en-GB" dirty="0"/>
              <a:t>Dolphin clicks are shorter and more varied than the narrow-band high-frequency (NBHF) clicks of porpoises. Clicks that could be dolphin clicks occur at high rates in many soundscapes, even when no dolphins are present.</a:t>
            </a:r>
          </a:p>
          <a:p>
            <a:endParaRPr lang="en-GB" dirty="0"/>
          </a:p>
        </p:txBody>
      </p:sp>
    </p:spTree>
    <p:extLst>
      <p:ext uri="{BB962C8B-B14F-4D97-AF65-F5344CB8AC3E}">
        <p14:creationId xmlns:p14="http://schemas.microsoft.com/office/powerpoint/2010/main" val="137073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432048"/>
          </a:xfrm>
        </p:spPr>
        <p:txBody>
          <a:bodyPr>
            <a:noAutofit/>
          </a:bodyPr>
          <a:lstStyle/>
          <a:p>
            <a:pPr algn="l"/>
            <a:r>
              <a:rPr lang="en-GB" sz="1400" dirty="0"/>
              <a:t>Narrow Band High Frequency clicks logged by an F-POD. All these closely match porpoise clicks in spectrum and waveform.</a:t>
            </a:r>
            <a:endParaRPr lang="en-US"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602269"/>
            <a:ext cx="4043887" cy="210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02269"/>
            <a:ext cx="3002269" cy="204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45180"/>
            <a:ext cx="3002269" cy="21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438" y="2646877"/>
            <a:ext cx="3401477" cy="209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2122" y="4657576"/>
            <a:ext cx="3724275" cy="22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00" y="2706830"/>
            <a:ext cx="257175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22785" y="980728"/>
            <a:ext cx="955711" cy="3693319"/>
          </a:xfrm>
          <a:prstGeom prst="rect">
            <a:avLst/>
          </a:prstGeom>
          <a:noFill/>
        </p:spPr>
        <p:txBody>
          <a:bodyPr wrap="none" rtlCol="0">
            <a:spAutoFit/>
          </a:bodyPr>
          <a:lstStyle/>
          <a:p>
            <a:r>
              <a:rPr lang="en-GB" dirty="0">
                <a:solidFill>
                  <a:prstClr val="black"/>
                </a:solidFill>
              </a:rPr>
              <a:t>&lt; sand</a:t>
            </a:r>
          </a:p>
          <a:p>
            <a:endParaRPr lang="en-GB" dirty="0">
              <a:solidFill>
                <a:prstClr val="black"/>
              </a:solidFill>
            </a:endParaRPr>
          </a:p>
          <a:p>
            <a:r>
              <a:rPr lang="en-GB" dirty="0">
                <a:solidFill>
                  <a:prstClr val="black"/>
                </a:solidFill>
              </a:rPr>
              <a:t>   sand &gt;</a:t>
            </a: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dirty="0">
                <a:solidFill>
                  <a:prstClr val="black"/>
                </a:solidFill>
              </a:rPr>
              <a:t>&lt; HP</a:t>
            </a:r>
          </a:p>
          <a:p>
            <a:endParaRPr lang="en-GB" dirty="0">
              <a:solidFill>
                <a:prstClr val="black"/>
              </a:solidFill>
            </a:endParaRPr>
          </a:p>
          <a:p>
            <a:r>
              <a:rPr lang="en-GB" dirty="0">
                <a:solidFill>
                  <a:prstClr val="black"/>
                </a:solidFill>
              </a:rPr>
              <a:t>   HP  &gt;</a:t>
            </a:r>
          </a:p>
          <a:p>
            <a:endParaRPr lang="en-GB" dirty="0">
              <a:solidFill>
                <a:prstClr val="black"/>
              </a:solidFill>
            </a:endParaRPr>
          </a:p>
          <a:p>
            <a:r>
              <a:rPr lang="en-GB" dirty="0">
                <a:solidFill>
                  <a:prstClr val="black"/>
                </a:solidFill>
              </a:rPr>
              <a:t>       </a:t>
            </a:r>
            <a:endParaRPr lang="en-US" dirty="0">
              <a:solidFill>
                <a:prstClr val="black"/>
              </a:solidFill>
            </a:endParaRPr>
          </a:p>
        </p:txBody>
      </p:sp>
      <p:sp>
        <p:nvSpPr>
          <p:cNvPr id="14" name="TextBox 13"/>
          <p:cNvSpPr txBox="1"/>
          <p:nvPr/>
        </p:nvSpPr>
        <p:spPr>
          <a:xfrm>
            <a:off x="3707904" y="5301208"/>
            <a:ext cx="1226618" cy="1477328"/>
          </a:xfrm>
          <a:prstGeom prst="rect">
            <a:avLst/>
          </a:prstGeom>
          <a:noFill/>
        </p:spPr>
        <p:txBody>
          <a:bodyPr wrap="none" rtlCol="0">
            <a:spAutoFit/>
          </a:bodyPr>
          <a:lstStyle/>
          <a:p>
            <a:r>
              <a:rPr lang="en-GB" dirty="0">
                <a:solidFill>
                  <a:prstClr val="black"/>
                </a:solidFill>
              </a:rPr>
              <a:t>&lt; sand</a:t>
            </a:r>
          </a:p>
          <a:p>
            <a:endParaRPr lang="en-GB" dirty="0">
              <a:solidFill>
                <a:prstClr val="black"/>
              </a:solidFill>
            </a:endParaRPr>
          </a:p>
          <a:p>
            <a:r>
              <a:rPr lang="en-GB" dirty="0">
                <a:solidFill>
                  <a:prstClr val="black"/>
                </a:solidFill>
              </a:rPr>
              <a:t>   dolphin &gt;</a:t>
            </a:r>
          </a:p>
          <a:p>
            <a:endParaRPr lang="en-GB" dirty="0">
              <a:solidFill>
                <a:prstClr val="black"/>
              </a:solidFill>
            </a:endParaRPr>
          </a:p>
          <a:p>
            <a:r>
              <a:rPr lang="en-GB"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618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0688"/>
            <a:ext cx="7632848" cy="5570756"/>
          </a:xfrm>
          <a:prstGeom prst="rect">
            <a:avLst/>
          </a:prstGeom>
          <a:noFill/>
        </p:spPr>
        <p:txBody>
          <a:bodyPr wrap="square" rtlCol="0">
            <a:spAutoFit/>
          </a:bodyPr>
          <a:lstStyle/>
          <a:p>
            <a:r>
              <a:rPr lang="en-GB" sz="2000" dirty="0"/>
              <a:t>2. Ideal classifier:</a:t>
            </a:r>
          </a:p>
          <a:p>
            <a:endParaRPr lang="en-GB" dirty="0"/>
          </a:p>
          <a:p>
            <a:r>
              <a:rPr lang="en-GB" dirty="0"/>
              <a:t>If the target click - say a porpoise click -  generally has features that are almost never found from any other source then an ideal classifier is possible - it simply counts the incidence of the unique feature, or set of features.</a:t>
            </a:r>
          </a:p>
          <a:p>
            <a:endParaRPr lang="en-GB" dirty="0"/>
          </a:p>
          <a:p>
            <a:r>
              <a:rPr lang="en-GB" b="1" i="1" dirty="0"/>
              <a:t>Very loud clicks</a:t>
            </a:r>
            <a:r>
              <a:rPr lang="en-GB" i="1" dirty="0"/>
              <a:t> + the same frequency spectrum + the same waveform profile </a:t>
            </a:r>
            <a:r>
              <a:rPr lang="en-GB" dirty="0"/>
              <a:t>as typical porpoise clicks do seem to be produced only by porpoises, but counting them is not generally useful because the animal must be close to the hydrophone and pointing at it for them to be received as loud clicks. Clicks from a porpoise at, say 50m will not be loud enough to be accepted by this classifier.</a:t>
            </a:r>
          </a:p>
          <a:p>
            <a:pPr>
              <a:spcBef>
                <a:spcPts val="1800"/>
              </a:spcBef>
            </a:pPr>
            <a:r>
              <a:rPr lang="en-GB" dirty="0"/>
              <a:t>Consequently, the sensitivity of such an ideal classifier is very low – much too low for monitoring purposes - and there are no reported studies that have even tried to use this approach.</a:t>
            </a:r>
          </a:p>
          <a:p>
            <a:pPr>
              <a:spcBef>
                <a:spcPts val="1800"/>
              </a:spcBef>
            </a:pPr>
            <a:r>
              <a:rPr lang="en-GB" dirty="0"/>
              <a:t>Instead, some kind of compromise is needed….</a:t>
            </a:r>
          </a:p>
          <a:p>
            <a:endParaRPr lang="en-GB" dirty="0"/>
          </a:p>
        </p:txBody>
      </p:sp>
    </p:spTree>
    <p:extLst>
      <p:ext uri="{BB962C8B-B14F-4D97-AF65-F5344CB8AC3E}">
        <p14:creationId xmlns:p14="http://schemas.microsoft.com/office/powerpoint/2010/main" val="425645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7920880" cy="5940088"/>
          </a:xfrm>
          <a:prstGeom prst="rect">
            <a:avLst/>
          </a:prstGeom>
          <a:noFill/>
        </p:spPr>
        <p:txBody>
          <a:bodyPr wrap="square" rtlCol="0">
            <a:spAutoFit/>
          </a:bodyPr>
          <a:lstStyle/>
          <a:p>
            <a:r>
              <a:rPr lang="en-GB" sz="2000" dirty="0"/>
              <a:t>2. good ‘static’ compromise classifier</a:t>
            </a:r>
          </a:p>
          <a:p>
            <a:endParaRPr lang="en-GB" dirty="0"/>
          </a:p>
          <a:p>
            <a:endParaRPr lang="en-GB" dirty="0"/>
          </a:p>
          <a:p>
            <a:r>
              <a:rPr lang="en-GB" sz="1400" dirty="0"/>
              <a:t>A classifier can give better sensitivity if it accepts clicks that are too weak or otherwise not ‘ideal’ but do pass some set of criteria e.g. they</a:t>
            </a:r>
          </a:p>
          <a:p>
            <a:pPr marL="285750" indent="-285750">
              <a:buFont typeface="Arial" panose="020B0604020202020204" pitchFamily="34" charset="0"/>
              <a:buChar char="•"/>
            </a:pPr>
            <a:r>
              <a:rPr lang="en-GB" sz="1400" dirty="0"/>
              <a:t>have other features commonly found in the target clicks, </a:t>
            </a:r>
          </a:p>
          <a:p>
            <a:pPr marL="285750" indent="-285750">
              <a:buFont typeface="Arial" panose="020B0604020202020204" pitchFamily="34" charset="0"/>
              <a:buChar char="•"/>
            </a:pPr>
            <a:r>
              <a:rPr lang="en-GB" sz="1400" dirty="0"/>
              <a:t>do not have some ‘negative’ features that commonly come from the known sources of false positives.</a:t>
            </a:r>
          </a:p>
          <a:p>
            <a:r>
              <a:rPr lang="en-GB" sz="1400" dirty="0"/>
              <a:t>The thresholds of those criteria represent an implicit evaluation of the risk of encountering the sources of false positives.  ‘ROC’ curves may be presented – these show the effect of changing the threshold in one acoustic background, but do not show anything about the distribution of backgrounds and are generally unhelpful without that distributional data which is rarely available.</a:t>
            </a:r>
          </a:p>
          <a:p>
            <a:endParaRPr lang="en-GB" sz="1400" dirty="0"/>
          </a:p>
          <a:p>
            <a:r>
              <a:rPr lang="en-GB" sz="1400" dirty="0"/>
              <a:t>A classifier that is ‘static’ i.e. it always applies the same criteria, may be correctly called ‘independent’, but it will have risks and problems:  </a:t>
            </a:r>
          </a:p>
          <a:p>
            <a:pPr marL="800100" lvl="1" indent="-342900">
              <a:spcBef>
                <a:spcPts val="1200"/>
              </a:spcBef>
              <a:buFont typeface="+mj-lt"/>
              <a:buAutoNum type="arabicPeriod"/>
            </a:pPr>
            <a:r>
              <a:rPr lang="en-GB" sz="1400" dirty="0"/>
              <a:t>a rise in the prevalence of the sources of false positives will increase the false positive rate. </a:t>
            </a:r>
          </a:p>
          <a:p>
            <a:pPr marL="800100" lvl="1" indent="-342900">
              <a:spcBef>
                <a:spcPts val="1200"/>
              </a:spcBef>
              <a:buFont typeface="+mj-lt"/>
              <a:buAutoNum type="arabicPeriod"/>
            </a:pPr>
            <a:r>
              <a:rPr lang="en-GB" sz="1400" dirty="0"/>
              <a:t>if tougher criteria are used the sensitivity will fall and will be low even when the sources of false positives are absent.</a:t>
            </a:r>
          </a:p>
          <a:p>
            <a:pPr marL="800100" lvl="1" indent="-342900">
              <a:spcBef>
                <a:spcPts val="1200"/>
              </a:spcBef>
              <a:buFont typeface="+mj-lt"/>
              <a:buAutoNum type="arabicPeriod"/>
            </a:pPr>
            <a:r>
              <a:rPr lang="en-GB" sz="1400" dirty="0"/>
              <a:t>the criteria chosen will have performed well in the development process which may have lacked some of the problem sources/background e.g. sediment transport noise. </a:t>
            </a:r>
          </a:p>
          <a:p>
            <a:endParaRPr lang="en-GB" sz="1400" dirty="0"/>
          </a:p>
          <a:p>
            <a:endParaRPr lang="en-GB" sz="1400" dirty="0"/>
          </a:p>
          <a:p>
            <a:r>
              <a:rPr lang="en-GB" sz="1400" dirty="0"/>
              <a:t>The alternative is an adaptive classifier … more later …</a:t>
            </a:r>
          </a:p>
        </p:txBody>
      </p:sp>
    </p:spTree>
    <p:extLst>
      <p:ext uri="{BB962C8B-B14F-4D97-AF65-F5344CB8AC3E}">
        <p14:creationId xmlns:p14="http://schemas.microsoft.com/office/powerpoint/2010/main" val="275608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A9F71-BC53-431A-92DF-8150BE087515}"/>
              </a:ext>
            </a:extLst>
          </p:cNvPr>
          <p:cNvPicPr>
            <a:picLocks noChangeAspect="1"/>
          </p:cNvPicPr>
          <p:nvPr/>
        </p:nvPicPr>
        <p:blipFill>
          <a:blip r:embed="rId2"/>
          <a:stretch>
            <a:fillRect/>
          </a:stretch>
        </p:blipFill>
        <p:spPr>
          <a:xfrm>
            <a:off x="1187624" y="1808959"/>
            <a:ext cx="6696744" cy="3345704"/>
          </a:xfrm>
          <a:prstGeom prst="rect">
            <a:avLst/>
          </a:prstGeom>
        </p:spPr>
      </p:pic>
      <p:pic>
        <p:nvPicPr>
          <p:cNvPr id="4" name="Picture 3">
            <a:extLst>
              <a:ext uri="{FF2B5EF4-FFF2-40B4-BE49-F238E27FC236}">
                <a16:creationId xmlns:a16="http://schemas.microsoft.com/office/drawing/2014/main" id="{32A6A95C-F7D5-4AC4-8AE8-0718A14F1FD8}"/>
              </a:ext>
            </a:extLst>
          </p:cNvPr>
          <p:cNvPicPr>
            <a:picLocks noChangeAspect="1"/>
          </p:cNvPicPr>
          <p:nvPr/>
        </p:nvPicPr>
        <p:blipFill>
          <a:blip r:embed="rId3"/>
          <a:stretch>
            <a:fillRect/>
          </a:stretch>
        </p:blipFill>
        <p:spPr>
          <a:xfrm>
            <a:off x="2879812" y="5188459"/>
            <a:ext cx="3384376" cy="1605808"/>
          </a:xfrm>
          <a:prstGeom prst="rect">
            <a:avLst/>
          </a:prstGeom>
        </p:spPr>
      </p:pic>
      <p:sp>
        <p:nvSpPr>
          <p:cNvPr id="5" name="TextBox 4">
            <a:extLst>
              <a:ext uri="{FF2B5EF4-FFF2-40B4-BE49-F238E27FC236}">
                <a16:creationId xmlns:a16="http://schemas.microsoft.com/office/drawing/2014/main" id="{BF92C6BE-B5AD-4AB7-BA35-57EF1302F1C4}"/>
              </a:ext>
            </a:extLst>
          </p:cNvPr>
          <p:cNvSpPr txBox="1"/>
          <p:nvPr/>
        </p:nvSpPr>
        <p:spPr>
          <a:xfrm>
            <a:off x="432564" y="676147"/>
            <a:ext cx="8528417" cy="738664"/>
          </a:xfrm>
          <a:prstGeom prst="rect">
            <a:avLst/>
          </a:prstGeom>
          <a:noFill/>
        </p:spPr>
        <p:txBody>
          <a:bodyPr wrap="square" rtlCol="0">
            <a:spAutoFit/>
          </a:bodyPr>
          <a:lstStyle/>
          <a:p>
            <a:r>
              <a:rPr lang="en-GB" sz="1400" dirty="0"/>
              <a:t>These data show a very good match between these two methods.  This is substantially due to a lower level of sources of porpoise-like clicks in the quieter locations studied here, than is seen in other places e.g. the environment of the  Vaquita. This Matlab detector is similar to the </a:t>
            </a:r>
            <a:r>
              <a:rPr lang="en-GB" sz="1400" dirty="0" err="1"/>
              <a:t>PAMGuard</a:t>
            </a:r>
            <a:r>
              <a:rPr lang="en-GB" sz="1400" dirty="0"/>
              <a:t> detector and is (?) a static classifier.</a:t>
            </a:r>
          </a:p>
        </p:txBody>
      </p:sp>
      <p:sp>
        <p:nvSpPr>
          <p:cNvPr id="2" name="Rectangle 1">
            <a:extLst>
              <a:ext uri="{FF2B5EF4-FFF2-40B4-BE49-F238E27FC236}">
                <a16:creationId xmlns:a16="http://schemas.microsoft.com/office/drawing/2014/main" id="{CCE7F948-D9E1-4A6D-AA99-0E7D23B970A7}"/>
              </a:ext>
            </a:extLst>
          </p:cNvPr>
          <p:cNvSpPr/>
          <p:nvPr/>
        </p:nvSpPr>
        <p:spPr>
          <a:xfrm>
            <a:off x="467544" y="116632"/>
            <a:ext cx="8442684"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Sea tests:                         Sound Trap/ </a:t>
            </a:r>
            <a:r>
              <a:rPr lang="en-GB" dirty="0" err="1">
                <a:latin typeface="Arial" panose="020B0604020202020204" pitchFamily="34" charset="0"/>
                <a:cs typeface="Arial" panose="020B0604020202020204" pitchFamily="34" charset="0"/>
              </a:rPr>
              <a:t>Matlab</a:t>
            </a:r>
            <a:r>
              <a:rPr lang="en-GB" dirty="0">
                <a:latin typeface="Arial" panose="020B0604020202020204" pitchFamily="34" charset="0"/>
                <a:cs typeface="Arial" panose="020B0604020202020204" pitchFamily="34" charset="0"/>
              </a:rPr>
              <a:t> :  C-POD                                 2017  </a:t>
            </a: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145407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81624"/>
            <a:ext cx="8831251" cy="648072"/>
          </a:xfrm>
        </p:spPr>
        <p:txBody>
          <a:bodyPr>
            <a:noAutofit/>
          </a:bodyPr>
          <a:lstStyle/>
          <a:p>
            <a:pPr algn="l"/>
            <a:r>
              <a:rPr lang="en-GB" sz="2000" dirty="0">
                <a:latin typeface="Arial" panose="020B0604020202020204" pitchFamily="34" charset="0"/>
                <a:cs typeface="Arial" panose="020B0604020202020204" pitchFamily="34" charset="0"/>
              </a:rPr>
              <a:t>3. </a:t>
            </a:r>
            <a:r>
              <a:rPr lang="en-GB" sz="2000" dirty="0"/>
              <a:t>How a good static compromise fails:</a:t>
            </a:r>
            <a:br>
              <a:rPr lang="en-GB" sz="2000" dirty="0"/>
            </a:br>
            <a:r>
              <a:rPr lang="en-GB" sz="1400" dirty="0">
                <a:latin typeface="Arial" panose="020B0604020202020204" pitchFamily="34" charset="0"/>
                <a:cs typeface="Arial" panose="020B0604020202020204" pitchFamily="34" charset="0"/>
              </a:rPr>
              <a:t>Vaquita Monitoring Trials,   2008</a:t>
            </a: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49228"/>
            <a:ext cx="4591000" cy="6251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5661248"/>
            <a:ext cx="3698141" cy="938719"/>
          </a:xfrm>
          <a:prstGeom prst="rect">
            <a:avLst/>
          </a:prstGeom>
          <a:noFill/>
        </p:spPr>
        <p:txBody>
          <a:bodyPr wrap="square" rtlCol="0">
            <a:spAutoFit/>
          </a:bodyPr>
          <a:lstStyle/>
          <a:p>
            <a:r>
              <a:rPr lang="en-US" sz="1100" b="1" dirty="0">
                <a:solidFill>
                  <a:schemeClr val="bg1">
                    <a:lumMod val="50000"/>
                  </a:schemeClr>
                </a:solidFill>
              </a:rPr>
              <a:t>NOAA</a:t>
            </a:r>
            <a:r>
              <a:rPr lang="en-US" sz="1100" dirty="0">
                <a:solidFill>
                  <a:schemeClr val="bg1">
                    <a:lumMod val="50000"/>
                  </a:schemeClr>
                </a:solidFill>
              </a:rPr>
              <a:t>-TM-NMFS-SWFSC-459        </a:t>
            </a:r>
            <a:r>
              <a:rPr lang="en-US" sz="1100" b="1" dirty="0">
                <a:solidFill>
                  <a:schemeClr val="bg1">
                    <a:lumMod val="50000"/>
                  </a:schemeClr>
                </a:solidFill>
              </a:rPr>
              <a:t>Technical Memorandum </a:t>
            </a:r>
          </a:p>
          <a:p>
            <a:r>
              <a:rPr lang="en-US" sz="1100" dirty="0">
                <a:solidFill>
                  <a:schemeClr val="bg1">
                    <a:lumMod val="50000"/>
                  </a:schemeClr>
                </a:solidFill>
              </a:rPr>
              <a:t>Armando Jaramillo-</a:t>
            </a:r>
            <a:r>
              <a:rPr lang="en-US" sz="1100" dirty="0" err="1">
                <a:solidFill>
                  <a:schemeClr val="bg1">
                    <a:lumMod val="50000"/>
                  </a:schemeClr>
                </a:solidFill>
              </a:rPr>
              <a:t>Legoretta</a:t>
            </a:r>
            <a:r>
              <a:rPr lang="en-US" sz="1100" dirty="0">
                <a:solidFill>
                  <a:schemeClr val="bg1">
                    <a:lumMod val="50000"/>
                  </a:schemeClr>
                </a:solidFill>
              </a:rPr>
              <a:t>, Gustavo Cardenas, </a:t>
            </a:r>
            <a:r>
              <a:rPr lang="en-US" sz="1100" dirty="0" err="1">
                <a:solidFill>
                  <a:schemeClr val="bg1">
                    <a:lumMod val="50000"/>
                  </a:schemeClr>
                </a:solidFill>
              </a:rPr>
              <a:t>Edwyna</a:t>
            </a:r>
            <a:r>
              <a:rPr lang="en-US" sz="1100" dirty="0">
                <a:solidFill>
                  <a:schemeClr val="bg1">
                    <a:lumMod val="50000"/>
                  </a:schemeClr>
                </a:solidFill>
              </a:rPr>
              <a:t> Nieto, Paloma </a:t>
            </a:r>
            <a:r>
              <a:rPr lang="en-US" sz="1100" dirty="0" err="1">
                <a:solidFill>
                  <a:schemeClr val="bg1">
                    <a:lumMod val="50000"/>
                  </a:schemeClr>
                </a:solidFill>
              </a:rPr>
              <a:t>Ladron</a:t>
            </a:r>
            <a:r>
              <a:rPr lang="en-US" sz="1100" dirty="0">
                <a:solidFill>
                  <a:schemeClr val="bg1">
                    <a:lumMod val="50000"/>
                  </a:schemeClr>
                </a:solidFill>
              </a:rPr>
              <a:t> de Guevara, Barbara Taylor, Jay Barlow, </a:t>
            </a:r>
            <a:r>
              <a:rPr lang="en-GB" sz="1100" dirty="0">
                <a:solidFill>
                  <a:schemeClr val="bg1">
                    <a:lumMod val="50000"/>
                  </a:schemeClr>
                </a:solidFill>
              </a:rPr>
              <a:t>T</a:t>
            </a:r>
            <a:r>
              <a:rPr lang="en-US" sz="1100" dirty="0" err="1">
                <a:solidFill>
                  <a:schemeClr val="bg1">
                    <a:lumMod val="50000"/>
                  </a:schemeClr>
                </a:solidFill>
              </a:rPr>
              <a:t>im</a:t>
            </a:r>
            <a:r>
              <a:rPr lang="en-US" sz="1100" dirty="0">
                <a:solidFill>
                  <a:schemeClr val="bg1">
                    <a:lumMod val="50000"/>
                  </a:schemeClr>
                </a:solidFill>
              </a:rPr>
              <a:t> </a:t>
            </a:r>
            <a:r>
              <a:rPr lang="en-US" sz="1100" dirty="0" err="1">
                <a:solidFill>
                  <a:schemeClr val="bg1">
                    <a:lumMod val="50000"/>
                  </a:schemeClr>
                </a:solidFill>
              </a:rPr>
              <a:t>Gerrodette</a:t>
            </a:r>
            <a:r>
              <a:rPr lang="en-US" sz="1100" dirty="0">
                <a:solidFill>
                  <a:schemeClr val="bg1">
                    <a:lumMod val="50000"/>
                  </a:schemeClr>
                </a:solidFill>
              </a:rPr>
              <a:t>, Annette Henry, Nick Tregenza, Rene Swift, </a:t>
            </a:r>
            <a:r>
              <a:rPr lang="en-US" sz="1100" dirty="0" err="1">
                <a:solidFill>
                  <a:schemeClr val="bg1">
                    <a:lumMod val="50000"/>
                  </a:schemeClr>
                </a:solidFill>
              </a:rPr>
              <a:t>Tomonari</a:t>
            </a:r>
            <a:r>
              <a:rPr lang="en-US" sz="1100" dirty="0">
                <a:solidFill>
                  <a:schemeClr val="bg1">
                    <a:lumMod val="50000"/>
                  </a:schemeClr>
                </a:solidFill>
              </a:rPr>
              <a:t> </a:t>
            </a:r>
            <a:r>
              <a:rPr lang="en-US" sz="1100" dirty="0" err="1">
                <a:solidFill>
                  <a:schemeClr val="bg1">
                    <a:lumMod val="50000"/>
                  </a:schemeClr>
                </a:solidFill>
              </a:rPr>
              <a:t>Akamatsu</a:t>
            </a:r>
            <a:endParaRPr lang="en-US" sz="1100" dirty="0">
              <a:solidFill>
                <a:schemeClr val="bg1">
                  <a:lumMod val="50000"/>
                </a:schemeClr>
              </a:solidFill>
            </a:endParaRPr>
          </a:p>
        </p:txBody>
      </p:sp>
      <p:sp>
        <p:nvSpPr>
          <p:cNvPr id="5" name="Freeform 4"/>
          <p:cNvSpPr/>
          <p:nvPr/>
        </p:nvSpPr>
        <p:spPr>
          <a:xfrm>
            <a:off x="5436095" y="1268760"/>
            <a:ext cx="1368153" cy="5472608"/>
          </a:xfrm>
          <a:custGeom>
            <a:avLst/>
            <a:gdLst>
              <a:gd name="connsiteX0" fmla="*/ 0 w 2037348"/>
              <a:gd name="connsiteY0" fmla="*/ 0 h 3946358"/>
              <a:gd name="connsiteX1" fmla="*/ 417095 w 2037348"/>
              <a:gd name="connsiteY1" fmla="*/ 2374232 h 3946358"/>
              <a:gd name="connsiteX2" fmla="*/ 2037348 w 2037348"/>
              <a:gd name="connsiteY2" fmla="*/ 3946358 h 3946358"/>
              <a:gd name="connsiteX3" fmla="*/ 2037348 w 2037348"/>
              <a:gd name="connsiteY3" fmla="*/ 3946358 h 3946358"/>
            </a:gdLst>
            <a:ahLst/>
            <a:cxnLst>
              <a:cxn ang="0">
                <a:pos x="connsiteX0" y="connsiteY0"/>
              </a:cxn>
              <a:cxn ang="0">
                <a:pos x="connsiteX1" y="connsiteY1"/>
              </a:cxn>
              <a:cxn ang="0">
                <a:pos x="connsiteX2" y="connsiteY2"/>
              </a:cxn>
              <a:cxn ang="0">
                <a:pos x="connsiteX3" y="connsiteY3"/>
              </a:cxn>
            </a:cxnLst>
            <a:rect l="l" t="t" r="r" b="b"/>
            <a:pathLst>
              <a:path w="2037348" h="3946358">
                <a:moveTo>
                  <a:pt x="0" y="0"/>
                </a:moveTo>
                <a:cubicBezTo>
                  <a:pt x="38768" y="858253"/>
                  <a:pt x="77537" y="1716506"/>
                  <a:pt x="417095" y="2374232"/>
                </a:cubicBezTo>
                <a:cubicBezTo>
                  <a:pt x="756653" y="3031958"/>
                  <a:pt x="2037348" y="3946358"/>
                  <a:pt x="2037348" y="3946358"/>
                </a:cubicBezTo>
                <a:lnTo>
                  <a:pt x="2037348" y="3946358"/>
                </a:ln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14219" y="1344637"/>
            <a:ext cx="4824536" cy="338554"/>
          </a:xfrm>
          <a:prstGeom prst="rect">
            <a:avLst/>
          </a:prstGeom>
          <a:noFill/>
        </p:spPr>
        <p:txBody>
          <a:bodyPr wrap="square" rtlCol="0">
            <a:spAutoFit/>
          </a:bodyPr>
          <a:lstStyle/>
          <a:p>
            <a:r>
              <a:rPr lang="en-GB" sz="1600" b="1" dirty="0">
                <a:solidFill>
                  <a:schemeClr val="bg1">
                    <a:lumMod val="50000"/>
                  </a:schemeClr>
                </a:solidFill>
              </a:rPr>
              <a:t>probably false  possibly true</a:t>
            </a:r>
            <a:endParaRPr lang="en-US" sz="1600" b="1" dirty="0">
              <a:solidFill>
                <a:schemeClr val="bg1">
                  <a:lumMod val="50000"/>
                </a:schemeClr>
              </a:solidFill>
            </a:endParaRPr>
          </a:p>
        </p:txBody>
      </p:sp>
      <p:sp>
        <p:nvSpPr>
          <p:cNvPr id="7" name="TextBox 6">
            <a:extLst>
              <a:ext uri="{FF2B5EF4-FFF2-40B4-BE49-F238E27FC236}">
                <a16:creationId xmlns:a16="http://schemas.microsoft.com/office/drawing/2014/main" id="{C6D1E411-902A-4791-BB39-09752CD3EACD}"/>
              </a:ext>
            </a:extLst>
          </p:cNvPr>
          <p:cNvSpPr txBox="1"/>
          <p:nvPr/>
        </p:nvSpPr>
        <p:spPr>
          <a:xfrm>
            <a:off x="205245" y="1650570"/>
            <a:ext cx="4104456" cy="3985706"/>
          </a:xfrm>
          <a:prstGeom prst="rect">
            <a:avLst/>
          </a:prstGeom>
          <a:noFill/>
        </p:spPr>
        <p:txBody>
          <a:bodyPr wrap="square" rtlCol="0">
            <a:spAutoFit/>
          </a:bodyPr>
          <a:lstStyle/>
          <a:p>
            <a:r>
              <a:rPr lang="en-GB" sz="1100" dirty="0"/>
              <a:t>The Vaquita makes NBHF clicks and these detections come from use of the standard PAMGUARD porpoise click detector on data from a hydrophone towed by a small sailing boat in a trial of methods carried out in the Upper Gulf of California.</a:t>
            </a:r>
          </a:p>
          <a:p>
            <a:r>
              <a:rPr lang="en-GB" sz="1100" dirty="0"/>
              <a:t>‘Vaquita click trains’ here refers to groups of clicks without specific criteria on inter-click-intervals.</a:t>
            </a:r>
          </a:p>
          <a:p>
            <a:endParaRPr lang="en-GB" sz="1100" dirty="0"/>
          </a:p>
          <a:p>
            <a:r>
              <a:rPr lang="en-GB" sz="1100" dirty="0"/>
              <a:t>Detections to the left of the red line are extremely unlikely to be true as Vaquita have not been seen there for many years, while the main concentration of animals is within the core refuge marked by the dotted line. False positive here come mainly from dolphins and moving sand.</a:t>
            </a:r>
          </a:p>
          <a:p>
            <a:endParaRPr lang="en-GB" sz="1100" dirty="0"/>
          </a:p>
          <a:p>
            <a:r>
              <a:rPr lang="en-GB" sz="1100" dirty="0"/>
              <a:t>The false positives dominate the results making the method unusable, or if visual filtering is used, dependent on subjective evaluations that have never been adequately compared and tested, and did not work in this trial.</a:t>
            </a:r>
          </a:p>
          <a:p>
            <a:endParaRPr lang="en-GB" sz="1100" dirty="0"/>
          </a:p>
          <a:p>
            <a:r>
              <a:rPr lang="en-GB" sz="1100" dirty="0"/>
              <a:t>By contrast C-POD data showed a strong match to the distribution of sightings, because of their much lower false positive rate, and have given good data in this location ever since.</a:t>
            </a:r>
          </a:p>
          <a:p>
            <a:endParaRPr lang="en-GB" sz="1100" dirty="0"/>
          </a:p>
          <a:p>
            <a:endParaRPr lang="en-GB" sz="1100" dirty="0"/>
          </a:p>
        </p:txBody>
      </p:sp>
    </p:spTree>
    <p:extLst>
      <p:ext uri="{BB962C8B-B14F-4D97-AF65-F5344CB8AC3E}">
        <p14:creationId xmlns:p14="http://schemas.microsoft.com/office/powerpoint/2010/main" val="162661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54" y="347464"/>
            <a:ext cx="8229600" cy="720079"/>
          </a:xfrm>
        </p:spPr>
        <p:txBody>
          <a:bodyPr>
            <a:normAutofit fontScale="90000"/>
          </a:bodyPr>
          <a:lstStyle/>
          <a:p>
            <a:pPr algn="l"/>
            <a:br>
              <a:rPr lang="en-GB" altLang="en-US" sz="2800" dirty="0">
                <a:solidFill>
                  <a:schemeClr val="bg1">
                    <a:lumMod val="65000"/>
                  </a:schemeClr>
                </a:solidFill>
              </a:rPr>
            </a:br>
            <a:r>
              <a:rPr lang="en-GB" sz="2200" dirty="0">
                <a:latin typeface="Arial" panose="020B0604020202020204" pitchFamily="34" charset="0"/>
                <a:cs typeface="Arial" panose="020B0604020202020204" pitchFamily="34" charset="0"/>
              </a:rPr>
              <a:t>Comparing static and adaptive classifiers:</a:t>
            </a:r>
            <a:br>
              <a:rPr lang="en-GB" sz="2200" dirty="0">
                <a:latin typeface="Arial" panose="020B0604020202020204" pitchFamily="34" charset="0"/>
                <a:cs typeface="Arial" panose="020B0604020202020204" pitchFamily="34" charset="0"/>
              </a:rPr>
            </a:br>
            <a:endParaRPr lang="en-GB" sz="2200" dirty="0"/>
          </a:p>
        </p:txBody>
      </p:sp>
      <p:sp>
        <p:nvSpPr>
          <p:cNvPr id="3" name="Content Placeholder 2"/>
          <p:cNvSpPr>
            <a:spLocks noGrp="1"/>
          </p:cNvSpPr>
          <p:nvPr>
            <p:ph idx="1"/>
          </p:nvPr>
        </p:nvSpPr>
        <p:spPr>
          <a:xfrm>
            <a:off x="440593" y="2996952"/>
            <a:ext cx="8229600" cy="3816424"/>
          </a:xfrm>
        </p:spPr>
        <p:txBody>
          <a:bodyPr>
            <a:normAutofit/>
          </a:bodyPr>
          <a:lstStyle/>
          <a:p>
            <a:pPr marL="0" indent="0">
              <a:buNone/>
            </a:pPr>
            <a:r>
              <a:rPr lang="en-GB" sz="1400" dirty="0"/>
              <a:t>This paper shows big differences between classifier types.</a:t>
            </a:r>
          </a:p>
          <a:p>
            <a:pPr marL="0" indent="0">
              <a:buNone/>
            </a:pPr>
            <a:r>
              <a:rPr lang="en-GB" sz="1400" dirty="0"/>
              <a:t>The source data has not been made available, but some samples have been shared. </a:t>
            </a:r>
          </a:p>
          <a:p>
            <a:pPr marL="0" indent="0">
              <a:buNone/>
            </a:pPr>
            <a:endParaRPr lang="en-GB" sz="1400" dirty="0"/>
          </a:p>
          <a:p>
            <a:pPr marL="0" indent="0">
              <a:buNone/>
            </a:pPr>
            <a:r>
              <a:rPr lang="en-GB" sz="1400" dirty="0"/>
              <a:t>The next two slides show:</a:t>
            </a:r>
          </a:p>
          <a:p>
            <a:pPr marL="0" indent="0">
              <a:buNone/>
            </a:pPr>
            <a:r>
              <a:rPr lang="en-GB" sz="1400" dirty="0"/>
              <a:t># an example of ‘good data’ that matches porpoise (NBHF) clicks well and show evidence of click train structure. These features match C-POD data.</a:t>
            </a:r>
          </a:p>
          <a:p>
            <a:pPr marL="0" indent="0">
              <a:buNone/>
            </a:pPr>
            <a:endParaRPr lang="en-GB" sz="1400" dirty="0"/>
          </a:p>
          <a:p>
            <a:pPr marL="0" indent="0">
              <a:buNone/>
            </a:pPr>
            <a:r>
              <a:rPr lang="en-GB" sz="1400" dirty="0"/>
              <a:t># an example of data that better matches sediment transport noise with the lack of click train structure as seen in C-POD data.</a:t>
            </a:r>
          </a:p>
        </p:txBody>
      </p:sp>
      <p:pic>
        <p:nvPicPr>
          <p:cNvPr id="4" name="Picture 3"/>
          <p:cNvPicPr>
            <a:picLocks noChangeAspect="1"/>
          </p:cNvPicPr>
          <p:nvPr/>
        </p:nvPicPr>
        <p:blipFill>
          <a:blip r:embed="rId2"/>
          <a:stretch>
            <a:fillRect/>
          </a:stretch>
        </p:blipFill>
        <p:spPr>
          <a:xfrm>
            <a:off x="496004" y="1052736"/>
            <a:ext cx="5544616" cy="1532229"/>
          </a:xfrm>
          <a:prstGeom prst="rect">
            <a:avLst/>
          </a:prstGeom>
        </p:spPr>
      </p:pic>
    </p:spTree>
    <p:extLst>
      <p:ext uri="{BB962C8B-B14F-4D97-AF65-F5344CB8AC3E}">
        <p14:creationId xmlns:p14="http://schemas.microsoft.com/office/powerpoint/2010/main" val="338548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62500" lnSpcReduction="20000"/>
      </a:bodyPr>
      <a:lstStyle>
        <a:defPPr marL="0" indent="0">
          <a:buFont typeface="Arial" panose="020B0604020202020204" pitchFamily="34" charset="0"/>
          <a:buNone/>
          <a:defRPr sz="1700" dirty="0" smtClean="0"/>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a2341-30f1-4c7a-b720-9c885867b596" xsi:nil="true"/>
    <TaxKeywordTaxHTField xmlns="4c0a2341-30f1-4c7a-b720-9c885867b596">
      <Terms xmlns="http://schemas.microsoft.com/office/infopath/2007/PartnerControls"/>
    </TaxKeywordTaxHTField>
    <n27b5f0f980b4fd58898cd625918b481 xmlns="4c0a2341-30f1-4c7a-b720-9c885867b596">
      <Terms xmlns="http://schemas.microsoft.com/office/infopath/2007/PartnerControls"/>
    </n27b5f0f980b4fd58898cd625918b481>
    <lcf76f155ced4ddcb4097134ff3c332f xmlns="a2824c48-80ac-4368-b62d-2297cbced6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6968E2A0B6A74BAC5B41CF8BA910AA" ma:contentTypeVersion="22" ma:contentTypeDescription="Create a new document." ma:contentTypeScope="" ma:versionID="9f1584c15001cdabb5e97e3227a5d031">
  <xsd:schema xmlns:xsd="http://www.w3.org/2001/XMLSchema" xmlns:xs="http://www.w3.org/2001/XMLSchema" xmlns:p="http://schemas.microsoft.com/office/2006/metadata/properties" xmlns:ns2="a2824c48-80ac-4368-b62d-2297cbced6d2" xmlns:ns3="4c0a2341-30f1-4c7a-b720-9c885867b596" targetNamespace="http://schemas.microsoft.com/office/2006/metadata/properties" ma:root="true" ma:fieldsID="241732fad2db844f4a28b8495f06a0c4" ns2:_="" ns3:_="">
    <xsd:import namespace="a2824c48-80ac-4368-b62d-2297cbced6d2"/>
    <xsd:import namespace="4c0a2341-30f1-4c7a-b720-9c885867b5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n27b5f0f980b4fd58898cd625918b481" minOccurs="0"/>
                <xsd:element ref="ns3:TaxCatchAll" minOccurs="0"/>
                <xsd:element ref="ns3:TaxKeywordTaxHTFiel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24c48-80ac-4368-b62d-2297cbced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f1f209c-4085-4296-9d53-8a2a91d03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a2341-30f1-4c7a-b720-9c885867b596" elementFormDefault="qualified">
    <xsd:import namespace="http://schemas.microsoft.com/office/2006/documentManagement/types"/>
    <xsd:import namespace="http://schemas.microsoft.com/office/infopath/2007/PartnerControls"/>
    <xsd:element name="n27b5f0f980b4fd58898cd625918b481" ma:index="13" nillable="true" ma:taxonomy="true" ma:internalName="n27b5f0f980b4fd58898cd625918b481" ma:taxonomyFieldName="Chelonia" ma:displayName="Chelonia" ma:default="" ma:fieldId="{727b5f0f-980b-4fd5-8898-cd625918b481}" ma:taxonomyMulti="true" ma:sspId="df1f209c-4085-4296-9d53-8a2a91d03a14" ma:termSetId="f73cc960-b880-4d1a-866a-440a81fe7a09" ma:anchorId="00000000-0000-0000-0000-000000000000" ma:open="true" ma:isKeyword="false">
      <xsd:complexType>
        <xsd:sequence>
          <xsd:element ref="pc:Terms" minOccurs="0" maxOccurs="1"/>
        </xsd:sequence>
      </xsd:complexType>
    </xsd:element>
    <xsd:element name="TaxCatchAll" ma:index="14" nillable="true" ma:displayName="Taxonomy Catch All Column" ma:hidden="true" ma:list="{9913b0d5-946b-4a62-811b-facc017762f5}" ma:internalName="TaxCatchAll" ma:showField="CatchAllData" ma:web="4c0a2341-30f1-4c7a-b720-9c885867b596">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df1f209c-4085-4296-9d53-8a2a91d03a1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10CF2-44C9-4694-8912-F98BCC8BF102}">
  <ds:schemaRefs>
    <ds:schemaRef ds:uri="http://schemas.microsoft.com/office/2006/metadata/properties"/>
    <ds:schemaRef ds:uri="http://schemas.microsoft.com/office/infopath/2007/PartnerControls"/>
    <ds:schemaRef ds:uri="4c0a2341-30f1-4c7a-b720-9c885867b596"/>
    <ds:schemaRef ds:uri="a2824c48-80ac-4368-b62d-2297cbced6d2"/>
  </ds:schemaRefs>
</ds:datastoreItem>
</file>

<file path=customXml/itemProps2.xml><?xml version="1.0" encoding="utf-8"?>
<ds:datastoreItem xmlns:ds="http://schemas.openxmlformats.org/officeDocument/2006/customXml" ds:itemID="{A7DDFD34-A1DE-47BA-84BB-36949C988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24c48-80ac-4368-b62d-2297cbced6d2"/>
    <ds:schemaRef ds:uri="4c0a2341-30f1-4c7a-b720-9c885867b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44E35E-12F0-4715-A784-04BFEDD59F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2997</TotalTime>
  <Words>3347</Words>
  <Application>Microsoft Office PowerPoint</Application>
  <PresentationFormat>On-screen Show (4:3)</PresentationFormat>
  <Paragraphs>246</Paragraphs>
  <Slides>18</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Aptos</vt:lpstr>
      <vt:lpstr>Arial</vt:lpstr>
      <vt:lpstr>Calibri</vt:lpstr>
      <vt:lpstr>Calibri Light</vt:lpstr>
      <vt:lpstr>Office Theme</vt:lpstr>
      <vt:lpstr>Default Design</vt:lpstr>
      <vt:lpstr>1_Office Theme</vt:lpstr>
      <vt:lpstr>2_Office Theme</vt:lpstr>
      <vt:lpstr>3_Office Theme</vt:lpstr>
      <vt:lpstr>PowerPoint Presentation</vt:lpstr>
      <vt:lpstr>PowerPoint Presentation</vt:lpstr>
      <vt:lpstr>PowerPoint Presentation</vt:lpstr>
      <vt:lpstr>Narrow Band High Frequency clicks logged by an F-POD. All these closely match porpoise clicks in spectrum and waveform.</vt:lpstr>
      <vt:lpstr>PowerPoint Presentation</vt:lpstr>
      <vt:lpstr>PowerPoint Presentation</vt:lpstr>
      <vt:lpstr>PowerPoint Presentation</vt:lpstr>
      <vt:lpstr>3. How a good static compromise fails: Vaquita Monitoring Trials,   2008    </vt:lpstr>
      <vt:lpstr> Comparing static and adaptive classifiers: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Nick Tregenza</cp:lastModifiedBy>
  <cp:revision>110</cp:revision>
  <dcterms:created xsi:type="dcterms:W3CDTF">2017-03-14T12:14:33Z</dcterms:created>
  <dcterms:modified xsi:type="dcterms:W3CDTF">2024-05-26T18:04:04Z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0x0101002E6968E2A0B6A74BAC5B41CF8BA910AA</vt:lpwstr>
  </property>
  <property fmtid="{D5CDD505-2E9C-101B-9397-08002B2CF9AE}" pid="3" name="TaxKeyword">
    <vt:lpwstr/>
  </property>
  <property fmtid="{D5CDD505-2E9C-101B-9397-08002B2CF9AE}" pid="4" name="MediaServiceImageTags">
    <vt:lpwstr/>
  </property>
  <property fmtid="{D5CDD505-2E9C-101B-9397-08002B2CF9AE}" pid="5" name="Chelonia">
    <vt:lpwstr/>
  </property>
</Properties>
</file>